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94" r:id="rId3"/>
    <p:sldId id="293" r:id="rId4"/>
    <p:sldId id="296" r:id="rId5"/>
    <p:sldId id="295" r:id="rId6"/>
    <p:sldId id="280" r:id="rId7"/>
    <p:sldId id="272" r:id="rId8"/>
    <p:sldId id="274" r:id="rId9"/>
    <p:sldId id="273" r:id="rId10"/>
    <p:sldId id="275" r:id="rId11"/>
    <p:sldId id="276" r:id="rId12"/>
    <p:sldId id="277" r:id="rId13"/>
    <p:sldId id="278" r:id="rId14"/>
    <p:sldId id="290" r:id="rId15"/>
    <p:sldId id="288" r:id="rId16"/>
    <p:sldId id="287" r:id="rId17"/>
    <p:sldId id="289" r:id="rId18"/>
    <p:sldId id="291" r:id="rId19"/>
    <p:sldId id="285" r:id="rId20"/>
    <p:sldId id="279" r:id="rId21"/>
    <p:sldId id="283" r:id="rId22"/>
    <p:sldId id="282"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1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7"/>
    <p:restoredTop sz="82915" autoAdjust="0"/>
  </p:normalViewPr>
  <p:slideViewPr>
    <p:cSldViewPr snapToGrid="0" snapToObjects="1">
      <p:cViewPr varScale="1">
        <p:scale>
          <a:sx n="69" d="100"/>
          <a:sy n="69" d="100"/>
        </p:scale>
        <p:origin x="14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FB9BC-69F0-439C-BC71-F294ADF8D9E0}" type="datetimeFigureOut">
              <a:rPr lang="en-IE" smtClean="0"/>
              <a:t>06/05/2022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5DFC7-5C9F-4547-BC67-519C346543E0}" type="slidenum">
              <a:rPr lang="en-IE" smtClean="0"/>
              <a:t>‹#›</a:t>
            </a:fld>
            <a:endParaRPr lang="en-IE"/>
          </a:p>
        </p:txBody>
      </p:sp>
    </p:spTree>
    <p:extLst>
      <p:ext uri="{BB962C8B-B14F-4D97-AF65-F5344CB8AC3E}">
        <p14:creationId xmlns:p14="http://schemas.microsoft.com/office/powerpoint/2010/main" val="2716686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project Google play store review trends. It’s about analyzing sentiment and score in user reviews</a:t>
            </a:r>
          </a:p>
        </p:txBody>
      </p:sp>
      <p:sp>
        <p:nvSpPr>
          <p:cNvPr id="4" name="Slide Number Placeholder 3"/>
          <p:cNvSpPr>
            <a:spLocks noGrp="1"/>
          </p:cNvSpPr>
          <p:nvPr>
            <p:ph type="sldNum" sz="quarter" idx="5"/>
          </p:nvPr>
        </p:nvSpPr>
        <p:spPr/>
        <p:txBody>
          <a:bodyPr/>
          <a:lstStyle/>
          <a:p>
            <a:fld id="{B0F5DFC7-5C9F-4547-BC67-519C346543E0}" type="slidenum">
              <a:rPr lang="en-IE" smtClean="0"/>
              <a:t>1</a:t>
            </a:fld>
            <a:endParaRPr lang="en-IE"/>
          </a:p>
        </p:txBody>
      </p:sp>
    </p:spTree>
    <p:extLst>
      <p:ext uri="{BB962C8B-B14F-4D97-AF65-F5344CB8AC3E}">
        <p14:creationId xmlns:p14="http://schemas.microsoft.com/office/powerpoint/2010/main" val="235145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how many reviews in each genre and their percentages of good and bad reviews. A good review being a 4 or 5 star review, and a bad review being a 1 or 2 star review. </a:t>
            </a:r>
          </a:p>
          <a:p>
            <a:endParaRPr lang="en-US" dirty="0"/>
          </a:p>
        </p:txBody>
      </p:sp>
      <p:sp>
        <p:nvSpPr>
          <p:cNvPr id="4" name="Slide Number Placeholder 3"/>
          <p:cNvSpPr>
            <a:spLocks noGrp="1"/>
          </p:cNvSpPr>
          <p:nvPr>
            <p:ph type="sldNum" sz="quarter" idx="5"/>
          </p:nvPr>
        </p:nvSpPr>
        <p:spPr/>
        <p:txBody>
          <a:bodyPr/>
          <a:lstStyle/>
          <a:p>
            <a:fld id="{B0F5DFC7-5C9F-4547-BC67-519C346543E0}" type="slidenum">
              <a:rPr lang="en-IE" smtClean="0"/>
              <a:t>10</a:t>
            </a:fld>
            <a:endParaRPr lang="en-IE"/>
          </a:p>
        </p:txBody>
      </p:sp>
    </p:spTree>
    <p:extLst>
      <p:ext uri="{BB962C8B-B14F-4D97-AF65-F5344CB8AC3E}">
        <p14:creationId xmlns:p14="http://schemas.microsoft.com/office/powerpoint/2010/main" val="37428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can see games actually has the second least amount of bad reviews. While unsurprisingly dating has the highest percentage of bad reviews.</a:t>
            </a:r>
            <a:endParaRPr lang="en-IE" dirty="0"/>
          </a:p>
          <a:p>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11</a:t>
            </a:fld>
            <a:endParaRPr lang="en-IE"/>
          </a:p>
        </p:txBody>
      </p:sp>
    </p:spTree>
    <p:extLst>
      <p:ext uri="{BB962C8B-B14F-4D97-AF65-F5344CB8AC3E}">
        <p14:creationId xmlns:p14="http://schemas.microsoft.com/office/powerpoint/2010/main" val="68201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able to like and upvote reviews they found helpful. So Here we have the average likes for positive reviews and negative reviews in each genre. </a:t>
            </a:r>
          </a:p>
          <a:p>
            <a:r>
              <a:rPr lang="en-US" dirty="0"/>
              <a:t>These results are actually calculated genre specific, so a positive review for a genre, is a review with sentiment greater than the median sentiment for the genre, and a negative review would be reviews with sentiment lower than the genres median. One thing you'll notice, negative reviews get more likes and more support, </a:t>
            </a:r>
          </a:p>
          <a:p>
            <a:r>
              <a:rPr lang="en-US" dirty="0"/>
              <a:t>These results would be influenced by things like, how much user traffic there is going into a genre, so the next graph gives a clearer picture of what's going on.</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12</a:t>
            </a:fld>
            <a:endParaRPr lang="en-IE"/>
          </a:p>
        </p:txBody>
      </p:sp>
    </p:spTree>
    <p:extLst>
      <p:ext uri="{BB962C8B-B14F-4D97-AF65-F5344CB8AC3E}">
        <p14:creationId xmlns:p14="http://schemas.microsoft.com/office/powerpoint/2010/main" val="393431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positive to negative like ratio. So now we can see games actually falls to the lower ranks of the list, whilst dating has over 4 times the amount of likes on its negative reviews than it does on its positive reviews.</a:t>
            </a:r>
          </a:p>
          <a:p>
            <a:endParaRPr lang="en-US" dirty="0"/>
          </a:p>
          <a:p>
            <a:r>
              <a:rPr lang="en-US" dirty="0"/>
              <a:t>So while maps &amp; navigation is consistently a friendly genre, games seems to have high scoring apps with a reviewer base that's not very positive, and dating looks to have reviewers that are just angry because their apps are low quality.</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13</a:t>
            </a:fld>
            <a:endParaRPr lang="en-IE"/>
          </a:p>
        </p:txBody>
      </p:sp>
    </p:spTree>
    <p:extLst>
      <p:ext uri="{BB962C8B-B14F-4D97-AF65-F5344CB8AC3E}">
        <p14:creationId xmlns:p14="http://schemas.microsoft.com/office/powerpoint/2010/main" val="366762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into the next research question, which reviewers are the most responsive. </a:t>
            </a:r>
          </a:p>
          <a:p>
            <a:r>
              <a:rPr lang="en-US" dirty="0"/>
              <a:t>So this is more so looking at the actual text of reviews.</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14</a:t>
            </a:fld>
            <a:endParaRPr lang="en-IE"/>
          </a:p>
        </p:txBody>
      </p:sp>
    </p:spTree>
    <p:extLst>
      <p:ext uri="{BB962C8B-B14F-4D97-AF65-F5344CB8AC3E}">
        <p14:creationId xmlns:p14="http://schemas.microsoft.com/office/powerpoint/2010/main" val="244429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Reviews tend to be longer the higher the rating given. Averaging about 25 words in a 5 star review, and just under 10 words in a 1 star review.</a:t>
            </a:r>
          </a:p>
          <a:p>
            <a:endParaRPr lang="en-US" dirty="0"/>
          </a:p>
          <a:p>
            <a:r>
              <a:rPr lang="en-US" dirty="0"/>
              <a:t>Review sentiment does not appear to have any kind of bias toward review length, and we can see most reviews don't break the 100 word mark, which is near enough the character limit for a review.</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15</a:t>
            </a:fld>
            <a:endParaRPr lang="en-IE"/>
          </a:p>
        </p:txBody>
      </p:sp>
    </p:spTree>
    <p:extLst>
      <p:ext uri="{BB962C8B-B14F-4D97-AF65-F5344CB8AC3E}">
        <p14:creationId xmlns:p14="http://schemas.microsoft.com/office/powerpoint/2010/main" val="396316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health and fitness having the highest average review length and video players having the lowest length. </a:t>
            </a:r>
          </a:p>
          <a:p>
            <a:r>
              <a:rPr lang="en-US" dirty="0"/>
              <a:t>Which we can see isn’t necessarily influenced by the genres score.</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16</a:t>
            </a:fld>
            <a:endParaRPr lang="en-IE"/>
          </a:p>
        </p:txBody>
      </p:sp>
    </p:spTree>
    <p:extLst>
      <p:ext uri="{BB962C8B-B14F-4D97-AF65-F5344CB8AC3E}">
        <p14:creationId xmlns:p14="http://schemas.microsoft.com/office/powerpoint/2010/main" val="137043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interestingly enough, Reviews that received replies were longer on average</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17</a:t>
            </a:fld>
            <a:endParaRPr lang="en-IE"/>
          </a:p>
        </p:txBody>
      </p:sp>
    </p:spTree>
    <p:extLst>
      <p:ext uri="{BB962C8B-B14F-4D97-AF65-F5344CB8AC3E}">
        <p14:creationId xmlns:p14="http://schemas.microsoft.com/office/powerpoint/2010/main" val="4127042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most common words in good and bad reviews. I did filter out most of the words relating to sentiment, like good great and, bad awful, just so that more interesting words could float to the top of the list. Looking at the good reviews, we can see things like, easy, useful, and even free, </a:t>
            </a:r>
          </a:p>
          <a:p>
            <a:r>
              <a:rPr lang="en-US" dirty="0"/>
              <a:t>While looking at the bad reviews we can see multiple words relating to an apps monetization, such as money, pay, ad, as well as more general things like update, and useless.</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18</a:t>
            </a:fld>
            <a:endParaRPr lang="en-IE"/>
          </a:p>
        </p:txBody>
      </p:sp>
    </p:spTree>
    <p:extLst>
      <p:ext uri="{BB962C8B-B14F-4D97-AF65-F5344CB8AC3E}">
        <p14:creationId xmlns:p14="http://schemas.microsoft.com/office/powerpoint/2010/main" val="4153883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into the last research question, does an apps monetization scheme influence review ratings.</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19</a:t>
            </a:fld>
            <a:endParaRPr lang="en-IE"/>
          </a:p>
        </p:txBody>
      </p:sp>
    </p:spTree>
    <p:extLst>
      <p:ext uri="{BB962C8B-B14F-4D97-AF65-F5344CB8AC3E}">
        <p14:creationId xmlns:p14="http://schemas.microsoft.com/office/powerpoint/2010/main" val="178719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google play store, it’s a digital marketplace where people publish android applications, users that download an app can then leave a review and a rating 1 – 5 stars</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2</a:t>
            </a:fld>
            <a:endParaRPr lang="en-IE"/>
          </a:p>
        </p:txBody>
      </p:sp>
    </p:spTree>
    <p:extLst>
      <p:ext uri="{BB962C8B-B14F-4D97-AF65-F5344CB8AC3E}">
        <p14:creationId xmlns:p14="http://schemas.microsoft.com/office/powerpoint/2010/main" val="318082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counts for each type of monetization scheme. </a:t>
            </a:r>
          </a:p>
          <a:p>
            <a:r>
              <a:rPr lang="en-US" dirty="0"/>
              <a:t>An app can be free or paid, it can contain ads and it can contain in app products IAP which is essentially more things to buy within an app. </a:t>
            </a:r>
          </a:p>
          <a:p>
            <a:r>
              <a:rPr lang="en-US" dirty="0"/>
              <a:t>I did decide to exclude these two bottom categories, because there wasn't enough apps, and it's clearly not a monetization scheme that's used very often, don't see many apps that are paid with ads in them.</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20</a:t>
            </a:fld>
            <a:endParaRPr lang="en-IE"/>
          </a:p>
        </p:txBody>
      </p:sp>
    </p:spTree>
    <p:extLst>
      <p:ext uri="{BB962C8B-B14F-4D97-AF65-F5344CB8AC3E}">
        <p14:creationId xmlns:p14="http://schemas.microsoft.com/office/powerpoint/2010/main" val="394646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Paid apps tend to have a higher score but lower sentiment. This might mean that they are of higher quality but reviewers have higher expectations. </a:t>
            </a:r>
          </a:p>
          <a:p>
            <a:endParaRPr lang="en-US" dirty="0"/>
          </a:p>
          <a:p>
            <a:r>
              <a:rPr lang="en-US" dirty="0"/>
              <a:t>Ad supported apps are higher in both score and sentiment, And the same with apps that support IAP. </a:t>
            </a:r>
          </a:p>
          <a:p>
            <a:endParaRPr lang="en-US" dirty="0"/>
          </a:p>
          <a:p>
            <a:r>
              <a:rPr lang="en-US" dirty="0"/>
              <a:t>This might mean that the apps are of higher quality and are able to take advantage of these forms of monetization without it effecting the ratings.</a:t>
            </a:r>
          </a:p>
          <a:p>
            <a:endParaRPr lang="en-US" dirty="0"/>
          </a:p>
          <a:p>
            <a:r>
              <a:rPr lang="en-US" dirty="0"/>
              <a:t>This is the spread of apps with their monetization scheme in color. Looks to be distributed evenly, but free apps tend to reach lower into the score and sentiment.</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21</a:t>
            </a:fld>
            <a:endParaRPr lang="en-IE"/>
          </a:p>
        </p:txBody>
      </p:sp>
    </p:spTree>
    <p:extLst>
      <p:ext uri="{BB962C8B-B14F-4D97-AF65-F5344CB8AC3E}">
        <p14:creationId xmlns:p14="http://schemas.microsoft.com/office/powerpoint/2010/main" val="2545509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ranking of each scheme from their median values. Free with ads being top in both score and sentiment, </a:t>
            </a:r>
          </a:p>
          <a:p>
            <a:r>
              <a:rPr lang="en-US" dirty="0"/>
              <a:t>whilst paid with </a:t>
            </a:r>
            <a:r>
              <a:rPr lang="en-US" dirty="0" err="1"/>
              <a:t>Iap</a:t>
            </a:r>
            <a:r>
              <a:rPr lang="en-US" dirty="0"/>
              <a:t> being lowest in both score and sentiment.</a:t>
            </a:r>
          </a:p>
          <a:p>
            <a:r>
              <a:rPr lang="en-US" dirty="0"/>
              <a:t>Regular paid apps slips down the rankings of sentiment relative to its score. </a:t>
            </a:r>
          </a:p>
          <a:p>
            <a:r>
              <a:rPr lang="en-US" dirty="0"/>
              <a:t>But free with ads is the clear winner here if your looking to maximize score and sentiment.</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22</a:t>
            </a:fld>
            <a:endParaRPr lang="en-IE"/>
          </a:p>
        </p:txBody>
      </p:sp>
    </p:spTree>
    <p:extLst>
      <p:ext uri="{BB962C8B-B14F-4D97-AF65-F5344CB8AC3E}">
        <p14:creationId xmlns:p14="http://schemas.microsoft.com/office/powerpoint/2010/main" val="2231971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summarize.</a:t>
            </a:r>
          </a:p>
          <a:p>
            <a:r>
              <a:rPr lang="en-US" dirty="0"/>
              <a:t>Collected more than 2 million reviews.</a:t>
            </a:r>
          </a:p>
          <a:p>
            <a:r>
              <a:rPr lang="en-US" dirty="0"/>
              <a:t>Used sentiment analysis to identify positive and negative genres.</a:t>
            </a:r>
          </a:p>
          <a:p>
            <a:r>
              <a:rPr lang="en-US" dirty="0"/>
              <a:t>Discussed the common ways people review apps and what they say.</a:t>
            </a:r>
          </a:p>
          <a:p>
            <a:r>
              <a:rPr lang="en-US" dirty="0"/>
              <a:t>And paid apps generally have a higher score but lower sentiment than free apps. free with ads dominating score and sentiment overall. Thank you for listening</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23</a:t>
            </a:fld>
            <a:endParaRPr lang="en-IE"/>
          </a:p>
        </p:txBody>
      </p:sp>
    </p:spTree>
    <p:extLst>
      <p:ext uri="{BB962C8B-B14F-4D97-AF65-F5344CB8AC3E}">
        <p14:creationId xmlns:p14="http://schemas.microsoft.com/office/powerpoint/2010/main" val="300080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my project I collected more than 2 million reviews spread among 24 different app genres, I used a python library called google play scraper, first collecting thousands of ids for apps which I could then input into my review scrapper, to return the recent reviews for the apps.</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3</a:t>
            </a:fld>
            <a:endParaRPr lang="en-IE"/>
          </a:p>
        </p:txBody>
      </p:sp>
    </p:spTree>
    <p:extLst>
      <p:ext uri="{BB962C8B-B14F-4D97-AF65-F5344CB8AC3E}">
        <p14:creationId xmlns:p14="http://schemas.microsoft.com/office/powerpoint/2010/main" val="1513986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wasn’t too dirty, and didn’t require that much cleaning, it was mainly just removing columns of data I didn’t need, and removing genres and apps with a low amount of reviews</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4</a:t>
            </a:fld>
            <a:endParaRPr lang="en-IE"/>
          </a:p>
        </p:txBody>
      </p:sp>
    </p:spTree>
    <p:extLst>
      <p:ext uri="{BB962C8B-B14F-4D97-AF65-F5344CB8AC3E}">
        <p14:creationId xmlns:p14="http://schemas.microsoft.com/office/powerpoint/2010/main" val="21207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thing I </a:t>
            </a:r>
            <a:r>
              <a:rPr lang="en-US" dirty="0" err="1"/>
              <a:t>analysed</a:t>
            </a:r>
            <a:r>
              <a:rPr lang="en-US" dirty="0"/>
              <a:t> across all research questions was the sentiment of reviews. The sentiment score lying between -1 and positive 1. Reviews with a positive sentiment being greater than 0, and reviews with a negative sentiment being less than 0. The sentiment score was calculated using a python library called </a:t>
            </a:r>
            <a:r>
              <a:rPr lang="en-US" dirty="0" err="1"/>
              <a:t>textblob</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5</a:t>
            </a:fld>
            <a:endParaRPr lang="en-IE"/>
          </a:p>
        </p:txBody>
      </p:sp>
    </p:spTree>
    <p:extLst>
      <p:ext uri="{BB962C8B-B14F-4D97-AF65-F5344CB8AC3E}">
        <p14:creationId xmlns:p14="http://schemas.microsoft.com/office/powerpoint/2010/main" val="159200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into the first research question, which genre has the most negative marketplace</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6</a:t>
            </a:fld>
            <a:endParaRPr lang="en-IE"/>
          </a:p>
        </p:txBody>
      </p:sp>
    </p:spTree>
    <p:extLst>
      <p:ext uri="{BB962C8B-B14F-4D97-AF65-F5344CB8AC3E}">
        <p14:creationId xmlns:p14="http://schemas.microsoft.com/office/powerpoint/2010/main" val="94402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distribution of apps with their mean app score and sentiment from their reviews. The color map relating to how many reviews in the app. Most apps having 1000 reviews.</a:t>
            </a:r>
          </a:p>
          <a:p>
            <a:endParaRPr lang="en-US" dirty="0"/>
          </a:p>
          <a:p>
            <a:r>
              <a:rPr lang="en-US" dirty="0"/>
              <a:t>Now I just highlighted the most positive and negative sentiment apps. The most positive being a </a:t>
            </a:r>
            <a:r>
              <a:rPr lang="en-US" dirty="0" err="1"/>
              <a:t>nft</a:t>
            </a:r>
            <a:r>
              <a:rPr lang="en-US" dirty="0"/>
              <a:t> crypto wallet and the negative being a business app for scheduling. And you can see the positive apps low score reviews are more constructive criticism, pointing out problems, whilst the negative app low reviews are a bit more dramatic, using more emotional language.</a:t>
            </a:r>
          </a:p>
          <a:p>
            <a:endParaRPr lang="en-US" dirty="0"/>
          </a:p>
          <a:p>
            <a:r>
              <a:rPr lang="en-US" dirty="0"/>
              <a:t>You can see there is a direct correlation between the score and sentiment. But there seems to be a group that deviates from the rest, which as it turns out is the games genre. So although it doesn't have necessarily high app scores, it has low sentiment relative to other genre.</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7</a:t>
            </a:fld>
            <a:endParaRPr lang="en-IE"/>
          </a:p>
        </p:txBody>
      </p:sp>
    </p:spTree>
    <p:extLst>
      <p:ext uri="{BB962C8B-B14F-4D97-AF65-F5344CB8AC3E}">
        <p14:creationId xmlns:p14="http://schemas.microsoft.com/office/powerpoint/2010/main" val="1647792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there is a direct correlation between the score and sentiment. But there seems to be a group that deviates from the rest, which as it turns out is the games genre. So although it doesn't have necessarily low app scores, it has low sentiment relative to other genre.</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8</a:t>
            </a:fld>
            <a:endParaRPr lang="en-IE"/>
          </a:p>
        </p:txBody>
      </p:sp>
    </p:spTree>
    <p:extLst>
      <p:ext uri="{BB962C8B-B14F-4D97-AF65-F5344CB8AC3E}">
        <p14:creationId xmlns:p14="http://schemas.microsoft.com/office/powerpoint/2010/main" val="741725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get a better look at this here, and see the rankings of genre relative to their median values in both app score and sentiment. So games in particular having a huge drop in sentiment relative to its score. </a:t>
            </a:r>
          </a:p>
          <a:p>
            <a:endParaRPr lang="en-US" dirty="0"/>
          </a:p>
          <a:p>
            <a:r>
              <a:rPr lang="en-US" dirty="0"/>
              <a:t>Which is different than something like dating which has both low score and sentiment.</a:t>
            </a:r>
          </a:p>
          <a:p>
            <a:endParaRPr lang="en-US" dirty="0"/>
          </a:p>
          <a:p>
            <a:r>
              <a:rPr lang="en-US" dirty="0"/>
              <a:t>And on the other end of it, we have maps &amp; navigation which has significantly higher sentiment relative to its score.</a:t>
            </a:r>
            <a:endParaRPr lang="en-IE" dirty="0"/>
          </a:p>
        </p:txBody>
      </p:sp>
      <p:sp>
        <p:nvSpPr>
          <p:cNvPr id="4" name="Slide Number Placeholder 3"/>
          <p:cNvSpPr>
            <a:spLocks noGrp="1"/>
          </p:cNvSpPr>
          <p:nvPr>
            <p:ph type="sldNum" sz="quarter" idx="5"/>
          </p:nvPr>
        </p:nvSpPr>
        <p:spPr/>
        <p:txBody>
          <a:bodyPr/>
          <a:lstStyle/>
          <a:p>
            <a:fld id="{B0F5DFC7-5C9F-4547-BC67-519C346543E0}" type="slidenum">
              <a:rPr lang="en-IE" smtClean="0"/>
              <a:t>9</a:t>
            </a:fld>
            <a:endParaRPr lang="en-IE"/>
          </a:p>
        </p:txBody>
      </p:sp>
    </p:spTree>
    <p:extLst>
      <p:ext uri="{BB962C8B-B14F-4D97-AF65-F5344CB8AC3E}">
        <p14:creationId xmlns:p14="http://schemas.microsoft.com/office/powerpoint/2010/main" val="363501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0870-6F51-B746-A579-BE969D396A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159B93C-5296-C145-8C14-3CF34AE88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8681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BB1F-2003-FE4F-9B93-96F94CEFC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BFB57-EB04-D04F-A50B-C7F932C794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F91A3-D0B0-164B-95FF-BDD8F06188E9}"/>
              </a:ext>
            </a:extLst>
          </p:cNvPr>
          <p:cNvSpPr>
            <a:spLocks noGrp="1"/>
          </p:cNvSpPr>
          <p:nvPr>
            <p:ph type="dt" sz="half" idx="10"/>
          </p:nvPr>
        </p:nvSpPr>
        <p:spPr/>
        <p:txBody>
          <a:bodyPr/>
          <a:lstStyle/>
          <a:p>
            <a:fld id="{5135B102-9C77-EF42-8EF4-CCC12F7C03AD}" type="datetimeFigureOut">
              <a:rPr lang="en-US" smtClean="0"/>
              <a:t>5/6/2022</a:t>
            </a:fld>
            <a:endParaRPr lang="en-US"/>
          </a:p>
        </p:txBody>
      </p:sp>
      <p:sp>
        <p:nvSpPr>
          <p:cNvPr id="5" name="Footer Placeholder 4">
            <a:extLst>
              <a:ext uri="{FF2B5EF4-FFF2-40B4-BE49-F238E27FC236}">
                <a16:creationId xmlns:a16="http://schemas.microsoft.com/office/drawing/2014/main" id="{6DB94F03-04B0-7240-84AE-942903F78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5E061-DAF2-BA4A-8A8B-8AD013214C7C}"/>
              </a:ext>
            </a:extLst>
          </p:cNvPr>
          <p:cNvSpPr>
            <a:spLocks noGrp="1"/>
          </p:cNvSpPr>
          <p:nvPr>
            <p:ph type="sldNum" sz="quarter" idx="12"/>
          </p:nvPr>
        </p:nvSpPr>
        <p:spPr/>
        <p:txBody>
          <a:bodyPr/>
          <a:lstStyle/>
          <a:p>
            <a:fld id="{37B209B6-2CC7-EB41-9F71-91A32C9CB825}" type="slidenum">
              <a:rPr lang="en-US" smtClean="0"/>
              <a:t>‹#›</a:t>
            </a:fld>
            <a:endParaRPr lang="en-US"/>
          </a:p>
        </p:txBody>
      </p:sp>
    </p:spTree>
    <p:extLst>
      <p:ext uri="{BB962C8B-B14F-4D97-AF65-F5344CB8AC3E}">
        <p14:creationId xmlns:p14="http://schemas.microsoft.com/office/powerpoint/2010/main" val="2479248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DF0F-E7A7-FE42-998C-8A90F85432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DB72A8-E657-ED48-86D7-252520B9E8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3D9DFA-059F-4E47-8636-AE18F0CB0876}"/>
              </a:ext>
            </a:extLst>
          </p:cNvPr>
          <p:cNvSpPr>
            <a:spLocks noGrp="1"/>
          </p:cNvSpPr>
          <p:nvPr>
            <p:ph type="dt" sz="half" idx="10"/>
          </p:nvPr>
        </p:nvSpPr>
        <p:spPr/>
        <p:txBody>
          <a:bodyPr/>
          <a:lstStyle/>
          <a:p>
            <a:fld id="{5135B102-9C77-EF42-8EF4-CCC12F7C03AD}" type="datetimeFigureOut">
              <a:rPr lang="en-US" smtClean="0"/>
              <a:t>5/6/2022</a:t>
            </a:fld>
            <a:endParaRPr lang="en-US"/>
          </a:p>
        </p:txBody>
      </p:sp>
      <p:sp>
        <p:nvSpPr>
          <p:cNvPr id="5" name="Footer Placeholder 4">
            <a:extLst>
              <a:ext uri="{FF2B5EF4-FFF2-40B4-BE49-F238E27FC236}">
                <a16:creationId xmlns:a16="http://schemas.microsoft.com/office/drawing/2014/main" id="{DC8236BF-88AE-CE47-B21B-D98A6BFCE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10EAB-3BDA-9F4F-B579-A1EF7CD76E55}"/>
              </a:ext>
            </a:extLst>
          </p:cNvPr>
          <p:cNvSpPr>
            <a:spLocks noGrp="1"/>
          </p:cNvSpPr>
          <p:nvPr>
            <p:ph type="sldNum" sz="quarter" idx="12"/>
          </p:nvPr>
        </p:nvSpPr>
        <p:spPr/>
        <p:txBody>
          <a:bodyPr/>
          <a:lstStyle/>
          <a:p>
            <a:fld id="{37B209B6-2CC7-EB41-9F71-91A32C9CB825}" type="slidenum">
              <a:rPr lang="en-US" smtClean="0"/>
              <a:t>‹#›</a:t>
            </a:fld>
            <a:endParaRPr lang="en-US"/>
          </a:p>
        </p:txBody>
      </p:sp>
    </p:spTree>
    <p:extLst>
      <p:ext uri="{BB962C8B-B14F-4D97-AF65-F5344CB8AC3E}">
        <p14:creationId xmlns:p14="http://schemas.microsoft.com/office/powerpoint/2010/main" val="280703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4816-72A6-7243-8B24-A9E7481D32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8A7BB-5800-AA4E-BDE6-B3581FFCFA55}"/>
              </a:ext>
            </a:extLst>
          </p:cNvPr>
          <p:cNvSpPr>
            <a:spLocks noGrp="1"/>
          </p:cNvSpPr>
          <p:nvPr>
            <p:ph sz="half" idx="1"/>
          </p:nvPr>
        </p:nvSpPr>
        <p:spPr>
          <a:xfrm>
            <a:off x="430924" y="1825625"/>
            <a:ext cx="5588876" cy="378836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A8E3C17-A71E-484F-8E3E-6CA923DA0C81}"/>
              </a:ext>
            </a:extLst>
          </p:cNvPr>
          <p:cNvSpPr>
            <a:spLocks noGrp="1"/>
          </p:cNvSpPr>
          <p:nvPr>
            <p:ph sz="half" idx="2"/>
          </p:nvPr>
        </p:nvSpPr>
        <p:spPr>
          <a:xfrm>
            <a:off x="6172200" y="1825625"/>
            <a:ext cx="5599386" cy="37883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AF6E7F-C725-1C42-948B-F3DDE97C02DD}"/>
              </a:ext>
            </a:extLst>
          </p:cNvPr>
          <p:cNvSpPr>
            <a:spLocks noGrp="1"/>
          </p:cNvSpPr>
          <p:nvPr>
            <p:ph type="dt" sz="half" idx="10"/>
          </p:nvPr>
        </p:nvSpPr>
        <p:spPr/>
        <p:txBody>
          <a:bodyPr/>
          <a:lstStyle/>
          <a:p>
            <a:fld id="{5135B102-9C77-EF42-8EF4-CCC12F7C03AD}" type="datetimeFigureOut">
              <a:rPr lang="en-US" smtClean="0"/>
              <a:t>5/6/2022</a:t>
            </a:fld>
            <a:endParaRPr lang="en-US"/>
          </a:p>
        </p:txBody>
      </p:sp>
      <p:sp>
        <p:nvSpPr>
          <p:cNvPr id="6" name="Footer Placeholder 5">
            <a:extLst>
              <a:ext uri="{FF2B5EF4-FFF2-40B4-BE49-F238E27FC236}">
                <a16:creationId xmlns:a16="http://schemas.microsoft.com/office/drawing/2014/main" id="{84528FAD-474C-774F-B6A9-0941AF249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CF9CE9-FBA7-2342-AF9B-364F543037AA}"/>
              </a:ext>
            </a:extLst>
          </p:cNvPr>
          <p:cNvSpPr>
            <a:spLocks noGrp="1"/>
          </p:cNvSpPr>
          <p:nvPr>
            <p:ph type="sldNum" sz="quarter" idx="12"/>
          </p:nvPr>
        </p:nvSpPr>
        <p:spPr/>
        <p:txBody>
          <a:bodyPr/>
          <a:lstStyle/>
          <a:p>
            <a:fld id="{37B209B6-2CC7-EB41-9F71-91A32C9CB825}" type="slidenum">
              <a:rPr lang="en-US" smtClean="0"/>
              <a:t>‹#›</a:t>
            </a:fld>
            <a:endParaRPr lang="en-US"/>
          </a:p>
        </p:txBody>
      </p:sp>
    </p:spTree>
    <p:extLst>
      <p:ext uri="{BB962C8B-B14F-4D97-AF65-F5344CB8AC3E}">
        <p14:creationId xmlns:p14="http://schemas.microsoft.com/office/powerpoint/2010/main" val="313519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26FF-64F3-F94C-8911-B9E38B1EA9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D33F98-B49C-C643-BEFB-2C211ADC5CDB}"/>
              </a:ext>
            </a:extLst>
          </p:cNvPr>
          <p:cNvSpPr>
            <a:spLocks noGrp="1"/>
          </p:cNvSpPr>
          <p:nvPr>
            <p:ph type="dt" sz="half" idx="10"/>
          </p:nvPr>
        </p:nvSpPr>
        <p:spPr/>
        <p:txBody>
          <a:bodyPr/>
          <a:lstStyle/>
          <a:p>
            <a:fld id="{5135B102-9C77-EF42-8EF4-CCC12F7C03AD}" type="datetimeFigureOut">
              <a:rPr lang="en-US" smtClean="0"/>
              <a:t>5/6/2022</a:t>
            </a:fld>
            <a:endParaRPr lang="en-US"/>
          </a:p>
        </p:txBody>
      </p:sp>
      <p:sp>
        <p:nvSpPr>
          <p:cNvPr id="4" name="Footer Placeholder 3">
            <a:extLst>
              <a:ext uri="{FF2B5EF4-FFF2-40B4-BE49-F238E27FC236}">
                <a16:creationId xmlns:a16="http://schemas.microsoft.com/office/drawing/2014/main" id="{D7B45683-C2BE-2947-BAA2-667C6E570C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4745BB-033D-B344-93B2-DFE486E5BCF0}"/>
              </a:ext>
            </a:extLst>
          </p:cNvPr>
          <p:cNvSpPr>
            <a:spLocks noGrp="1"/>
          </p:cNvSpPr>
          <p:nvPr>
            <p:ph type="sldNum" sz="quarter" idx="12"/>
          </p:nvPr>
        </p:nvSpPr>
        <p:spPr/>
        <p:txBody>
          <a:bodyPr/>
          <a:lstStyle/>
          <a:p>
            <a:fld id="{37B209B6-2CC7-EB41-9F71-91A32C9CB825}" type="slidenum">
              <a:rPr lang="en-US" smtClean="0"/>
              <a:t>‹#›</a:t>
            </a:fld>
            <a:endParaRPr lang="en-US"/>
          </a:p>
        </p:txBody>
      </p:sp>
    </p:spTree>
    <p:extLst>
      <p:ext uri="{BB962C8B-B14F-4D97-AF65-F5344CB8AC3E}">
        <p14:creationId xmlns:p14="http://schemas.microsoft.com/office/powerpoint/2010/main" val="384644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FA4F9-4D4B-7649-9D27-A4DEDDAEE687}"/>
              </a:ext>
            </a:extLst>
          </p:cNvPr>
          <p:cNvSpPr>
            <a:spLocks noGrp="1"/>
          </p:cNvSpPr>
          <p:nvPr>
            <p:ph type="dt" sz="half" idx="10"/>
          </p:nvPr>
        </p:nvSpPr>
        <p:spPr/>
        <p:txBody>
          <a:bodyPr/>
          <a:lstStyle/>
          <a:p>
            <a:fld id="{5135B102-9C77-EF42-8EF4-CCC12F7C03AD}" type="datetimeFigureOut">
              <a:rPr lang="en-US" smtClean="0"/>
              <a:t>5/6/2022</a:t>
            </a:fld>
            <a:endParaRPr lang="en-US"/>
          </a:p>
        </p:txBody>
      </p:sp>
      <p:sp>
        <p:nvSpPr>
          <p:cNvPr id="3" name="Footer Placeholder 2">
            <a:extLst>
              <a:ext uri="{FF2B5EF4-FFF2-40B4-BE49-F238E27FC236}">
                <a16:creationId xmlns:a16="http://schemas.microsoft.com/office/drawing/2014/main" id="{F327CDE1-39D6-EE4E-BC66-6511CE8F78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8267E5-EF2A-0A4F-AB4F-F9706E425EBB}"/>
              </a:ext>
            </a:extLst>
          </p:cNvPr>
          <p:cNvSpPr>
            <a:spLocks noGrp="1"/>
          </p:cNvSpPr>
          <p:nvPr>
            <p:ph type="sldNum" sz="quarter" idx="12"/>
          </p:nvPr>
        </p:nvSpPr>
        <p:spPr/>
        <p:txBody>
          <a:bodyPr/>
          <a:lstStyle/>
          <a:p>
            <a:fld id="{37B209B6-2CC7-EB41-9F71-91A32C9CB825}" type="slidenum">
              <a:rPr lang="en-US" smtClean="0"/>
              <a:t>‹#›</a:t>
            </a:fld>
            <a:endParaRPr lang="en-US"/>
          </a:p>
        </p:txBody>
      </p:sp>
    </p:spTree>
    <p:extLst>
      <p:ext uri="{BB962C8B-B14F-4D97-AF65-F5344CB8AC3E}">
        <p14:creationId xmlns:p14="http://schemas.microsoft.com/office/powerpoint/2010/main" val="1621537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017BA1-46AC-C841-88B6-BB4D59FF1458}"/>
              </a:ext>
            </a:extLst>
          </p:cNvPr>
          <p:cNvGrpSpPr/>
          <p:nvPr userDrawn="1"/>
        </p:nvGrpSpPr>
        <p:grpSpPr>
          <a:xfrm>
            <a:off x="0" y="5678996"/>
            <a:ext cx="12192000" cy="1179004"/>
            <a:chOff x="0" y="5678996"/>
            <a:chExt cx="12192000" cy="1179004"/>
          </a:xfrm>
        </p:grpSpPr>
        <p:pic>
          <p:nvPicPr>
            <p:cNvPr id="8" name="Picture 7">
              <a:extLst>
                <a:ext uri="{FF2B5EF4-FFF2-40B4-BE49-F238E27FC236}">
                  <a16:creationId xmlns:a16="http://schemas.microsoft.com/office/drawing/2014/main" id="{C6453F78-75CA-924A-9BAB-4A6FCF6D527A}"/>
                </a:ext>
              </a:extLst>
            </p:cNvPr>
            <p:cNvPicPr>
              <a:picLocks noChangeAspect="1"/>
            </p:cNvPicPr>
            <p:nvPr/>
          </p:nvPicPr>
          <p:blipFill>
            <a:blip r:embed="rId8"/>
            <a:stretch>
              <a:fillRect/>
            </a:stretch>
          </p:blipFill>
          <p:spPr>
            <a:xfrm>
              <a:off x="4141337" y="5678996"/>
              <a:ext cx="8050663" cy="1179004"/>
            </a:xfrm>
            <a:prstGeom prst="rect">
              <a:avLst/>
            </a:prstGeom>
          </p:spPr>
        </p:pic>
        <p:sp>
          <p:nvSpPr>
            <p:cNvPr id="9" name="Rectangle 8">
              <a:extLst>
                <a:ext uri="{FF2B5EF4-FFF2-40B4-BE49-F238E27FC236}">
                  <a16:creationId xmlns:a16="http://schemas.microsoft.com/office/drawing/2014/main" id="{EFCFCB38-E1C1-724D-B6B0-C453925A9073}"/>
                </a:ext>
              </a:extLst>
            </p:cNvPr>
            <p:cNvSpPr/>
            <p:nvPr/>
          </p:nvSpPr>
          <p:spPr>
            <a:xfrm>
              <a:off x="0" y="5678996"/>
              <a:ext cx="8789158" cy="1179004"/>
            </a:xfrm>
            <a:prstGeom prst="rect">
              <a:avLst/>
            </a:prstGeom>
            <a:solidFill>
              <a:srgbClr val="063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B060F7F-B57C-0440-80EA-BC16A2FEE8EB}"/>
                </a:ext>
              </a:extLst>
            </p:cNvPr>
            <p:cNvPicPr>
              <a:picLocks noChangeAspect="1"/>
            </p:cNvPicPr>
            <p:nvPr/>
          </p:nvPicPr>
          <p:blipFill>
            <a:blip r:embed="rId9"/>
            <a:stretch>
              <a:fillRect/>
            </a:stretch>
          </p:blipFill>
          <p:spPr>
            <a:xfrm>
              <a:off x="0" y="5733426"/>
              <a:ext cx="3793203" cy="1068993"/>
            </a:xfrm>
            <a:prstGeom prst="rect">
              <a:avLst/>
            </a:prstGeom>
          </p:spPr>
        </p:pic>
      </p:grpSp>
      <p:sp>
        <p:nvSpPr>
          <p:cNvPr id="2" name="Title Placeholder 1">
            <a:extLst>
              <a:ext uri="{FF2B5EF4-FFF2-40B4-BE49-F238E27FC236}">
                <a16:creationId xmlns:a16="http://schemas.microsoft.com/office/drawing/2014/main" id="{A3C1D13C-A5BB-A544-9C3D-59C5A5C9AD61}"/>
              </a:ext>
            </a:extLst>
          </p:cNvPr>
          <p:cNvSpPr>
            <a:spLocks noGrp="1"/>
          </p:cNvSpPr>
          <p:nvPr>
            <p:ph type="title"/>
          </p:nvPr>
        </p:nvSpPr>
        <p:spPr>
          <a:xfrm>
            <a:off x="430924" y="365125"/>
            <a:ext cx="113406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6400AED-4B29-D14C-AA72-752D7A670DF1}"/>
              </a:ext>
            </a:extLst>
          </p:cNvPr>
          <p:cNvSpPr>
            <a:spLocks noGrp="1"/>
          </p:cNvSpPr>
          <p:nvPr>
            <p:ph type="body" idx="1"/>
          </p:nvPr>
        </p:nvSpPr>
        <p:spPr>
          <a:xfrm>
            <a:off x="430924" y="1825625"/>
            <a:ext cx="11340662" cy="37712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8342C87-0818-6B4F-BAB0-2E13C8E384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35B102-9C77-EF42-8EF4-CCC12F7C03AD}" type="datetimeFigureOut">
              <a:rPr lang="en-US" smtClean="0"/>
              <a:t>5/6/2022</a:t>
            </a:fld>
            <a:endParaRPr lang="en-US"/>
          </a:p>
        </p:txBody>
      </p:sp>
      <p:sp>
        <p:nvSpPr>
          <p:cNvPr id="5" name="Footer Placeholder 4">
            <a:extLst>
              <a:ext uri="{FF2B5EF4-FFF2-40B4-BE49-F238E27FC236}">
                <a16:creationId xmlns:a16="http://schemas.microsoft.com/office/drawing/2014/main" id="{906B6CC0-C740-EE41-93B4-00EA1872F4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20C3B2-32BA-AA4E-84E9-D7F8BFE259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B209B6-2CC7-EB41-9F71-91A32C9CB825}" type="slidenum">
              <a:rPr lang="en-US" smtClean="0"/>
              <a:t>‹#›</a:t>
            </a:fld>
            <a:endParaRPr lang="en-US"/>
          </a:p>
        </p:txBody>
      </p:sp>
    </p:spTree>
    <p:extLst>
      <p:ext uri="{BB962C8B-B14F-4D97-AF65-F5344CB8AC3E}">
        <p14:creationId xmlns:p14="http://schemas.microsoft.com/office/powerpoint/2010/main" val="1747173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B585A-3498-F93F-F7A2-028CD1E9FDAF}"/>
              </a:ext>
            </a:extLst>
          </p:cNvPr>
          <p:cNvPicPr>
            <a:picLocks noChangeAspect="1"/>
          </p:cNvPicPr>
          <p:nvPr/>
        </p:nvPicPr>
        <p:blipFill>
          <a:blip r:embed="rId3"/>
          <a:srcRect/>
          <a:stretch/>
        </p:blipFill>
        <p:spPr>
          <a:xfrm>
            <a:off x="5416093" y="354"/>
            <a:ext cx="9957258" cy="5740353"/>
          </a:xfrm>
          <a:prstGeom prst="rect">
            <a:avLst/>
          </a:prstGeom>
        </p:spPr>
      </p:pic>
      <p:sp>
        <p:nvSpPr>
          <p:cNvPr id="2" name="Title 1">
            <a:extLst>
              <a:ext uri="{FF2B5EF4-FFF2-40B4-BE49-F238E27FC236}">
                <a16:creationId xmlns:a16="http://schemas.microsoft.com/office/drawing/2014/main" id="{B5E08AED-16A2-234B-9B1C-A1E88DCC4294}"/>
              </a:ext>
            </a:extLst>
          </p:cNvPr>
          <p:cNvSpPr>
            <a:spLocks noGrp="1"/>
          </p:cNvSpPr>
          <p:nvPr>
            <p:ph type="ctrTitle"/>
          </p:nvPr>
        </p:nvSpPr>
        <p:spPr>
          <a:xfrm>
            <a:off x="1524000" y="3632717"/>
            <a:ext cx="9144000" cy="2357535"/>
          </a:xfrm>
        </p:spPr>
        <p:txBody>
          <a:bodyPr>
            <a:normAutofit fontScale="90000"/>
          </a:bodyPr>
          <a:lstStyle/>
          <a:p>
            <a:r>
              <a:rPr lang="en-US" dirty="0"/>
              <a:t>Google Play Store</a:t>
            </a:r>
            <a:br>
              <a:rPr lang="en-US" dirty="0"/>
            </a:br>
            <a:r>
              <a:rPr lang="en-US" dirty="0"/>
              <a:t>Complainers</a:t>
            </a:r>
            <a:br>
              <a:rPr lang="en-US" dirty="0"/>
            </a:br>
            <a:endParaRPr lang="en-US" sz="5800" dirty="0"/>
          </a:p>
        </p:txBody>
      </p:sp>
      <p:sp>
        <p:nvSpPr>
          <p:cNvPr id="3" name="Subtitle 2">
            <a:extLst>
              <a:ext uri="{FF2B5EF4-FFF2-40B4-BE49-F238E27FC236}">
                <a16:creationId xmlns:a16="http://schemas.microsoft.com/office/drawing/2014/main" id="{135233D7-6377-B84F-8499-E8A6DA6839F0}"/>
              </a:ext>
            </a:extLst>
          </p:cNvPr>
          <p:cNvSpPr>
            <a:spLocks noGrp="1"/>
          </p:cNvSpPr>
          <p:nvPr>
            <p:ph type="subTitle" idx="1"/>
          </p:nvPr>
        </p:nvSpPr>
        <p:spPr>
          <a:xfrm>
            <a:off x="1524000" y="5337110"/>
            <a:ext cx="9144000" cy="1391104"/>
          </a:xfrm>
        </p:spPr>
        <p:txBody>
          <a:bodyPr>
            <a:normAutofit lnSpcReduction="10000"/>
          </a:bodyPr>
          <a:lstStyle/>
          <a:p>
            <a:r>
              <a:rPr lang="en-US" sz="1800" dirty="0"/>
              <a:t>Cameron Carton</a:t>
            </a:r>
          </a:p>
          <a:p>
            <a:endParaRPr lang="en-US" sz="1800" dirty="0"/>
          </a:p>
          <a:p>
            <a:r>
              <a:rPr lang="en-US" sz="1800" dirty="0">
                <a:solidFill>
                  <a:schemeClr val="tx2">
                    <a:lumMod val="60000"/>
                    <a:lumOff val="40000"/>
                  </a:schemeClr>
                </a:solidFill>
              </a:rPr>
              <a:t>demonstrator- Eoghan Cunningham</a:t>
            </a:r>
          </a:p>
          <a:p>
            <a:r>
              <a:rPr lang="en-US" sz="1800" dirty="0">
                <a:solidFill>
                  <a:schemeClr val="tx2">
                    <a:lumMod val="60000"/>
                    <a:lumOff val="40000"/>
                  </a:schemeClr>
                </a:solidFill>
              </a:rPr>
              <a:t>06/05/22</a:t>
            </a:r>
          </a:p>
        </p:txBody>
      </p:sp>
      <p:pic>
        <p:nvPicPr>
          <p:cNvPr id="5" name="Picture 4">
            <a:extLst>
              <a:ext uri="{FF2B5EF4-FFF2-40B4-BE49-F238E27FC236}">
                <a16:creationId xmlns:a16="http://schemas.microsoft.com/office/drawing/2014/main" id="{01B94148-2538-2521-B035-93DEB013116F}"/>
              </a:ext>
            </a:extLst>
          </p:cNvPr>
          <p:cNvPicPr>
            <a:picLocks noChangeAspect="1"/>
          </p:cNvPicPr>
          <p:nvPr/>
        </p:nvPicPr>
        <p:blipFill>
          <a:blip r:embed="rId4"/>
          <a:stretch>
            <a:fillRect/>
          </a:stretch>
        </p:blipFill>
        <p:spPr>
          <a:xfrm>
            <a:off x="4253915" y="129786"/>
            <a:ext cx="3684170" cy="3604727"/>
          </a:xfrm>
          <a:prstGeom prst="rect">
            <a:avLst/>
          </a:prstGeom>
        </p:spPr>
      </p:pic>
      <p:pic>
        <p:nvPicPr>
          <p:cNvPr id="6" name="Picture 5">
            <a:extLst>
              <a:ext uri="{FF2B5EF4-FFF2-40B4-BE49-F238E27FC236}">
                <a16:creationId xmlns:a16="http://schemas.microsoft.com/office/drawing/2014/main" id="{951A5010-4E45-B426-B111-29B8DAB419BD}"/>
              </a:ext>
            </a:extLst>
          </p:cNvPr>
          <p:cNvPicPr>
            <a:picLocks noChangeAspect="1"/>
          </p:cNvPicPr>
          <p:nvPr/>
        </p:nvPicPr>
        <p:blipFill>
          <a:blip r:embed="rId5"/>
          <a:srcRect/>
          <a:stretch/>
        </p:blipFill>
        <p:spPr>
          <a:xfrm>
            <a:off x="4344365" y="111125"/>
            <a:ext cx="3683661" cy="3604727"/>
          </a:xfrm>
          <a:prstGeom prst="rect">
            <a:avLst/>
          </a:prstGeom>
        </p:spPr>
      </p:pic>
      <p:pic>
        <p:nvPicPr>
          <p:cNvPr id="9" name="Picture 8">
            <a:extLst>
              <a:ext uri="{FF2B5EF4-FFF2-40B4-BE49-F238E27FC236}">
                <a16:creationId xmlns:a16="http://schemas.microsoft.com/office/drawing/2014/main" id="{5780C378-F880-BA7C-93C6-CB3D40371AF1}"/>
              </a:ext>
            </a:extLst>
          </p:cNvPr>
          <p:cNvPicPr>
            <a:picLocks noChangeAspect="1"/>
          </p:cNvPicPr>
          <p:nvPr/>
        </p:nvPicPr>
        <p:blipFill>
          <a:blip r:embed="rId3"/>
          <a:srcRect/>
          <a:stretch/>
        </p:blipFill>
        <p:spPr>
          <a:xfrm flipH="1">
            <a:off x="-3181351" y="-356"/>
            <a:ext cx="9958489" cy="5741063"/>
          </a:xfrm>
          <a:prstGeom prst="rect">
            <a:avLst/>
          </a:prstGeom>
        </p:spPr>
      </p:pic>
    </p:spTree>
    <p:extLst>
      <p:ext uri="{BB962C8B-B14F-4D97-AF65-F5344CB8AC3E}">
        <p14:creationId xmlns:p14="http://schemas.microsoft.com/office/powerpoint/2010/main" val="9506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32FD9-AE46-00C8-64EC-F9BEC0E0FAEE}"/>
              </a:ext>
            </a:extLst>
          </p:cNvPr>
          <p:cNvPicPr>
            <a:picLocks noChangeAspect="1"/>
          </p:cNvPicPr>
          <p:nvPr/>
        </p:nvPicPr>
        <p:blipFill>
          <a:blip r:embed="rId3"/>
          <a:srcRect/>
          <a:stretch/>
        </p:blipFill>
        <p:spPr>
          <a:xfrm>
            <a:off x="0" y="260544"/>
            <a:ext cx="12192000" cy="6336912"/>
          </a:xfrm>
          <a:prstGeom prst="rect">
            <a:avLst/>
          </a:prstGeom>
        </p:spPr>
      </p:pic>
    </p:spTree>
    <p:extLst>
      <p:ext uri="{BB962C8B-B14F-4D97-AF65-F5344CB8AC3E}">
        <p14:creationId xmlns:p14="http://schemas.microsoft.com/office/powerpoint/2010/main" val="35828365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CFD2B3-7FAF-629E-D817-6CBB63BF1A3D}"/>
              </a:ext>
            </a:extLst>
          </p:cNvPr>
          <p:cNvPicPr>
            <a:picLocks noChangeAspect="1"/>
          </p:cNvPicPr>
          <p:nvPr/>
        </p:nvPicPr>
        <p:blipFill>
          <a:blip r:embed="rId3"/>
          <a:srcRect/>
          <a:stretch/>
        </p:blipFill>
        <p:spPr>
          <a:xfrm>
            <a:off x="0" y="261890"/>
            <a:ext cx="12192000" cy="6334220"/>
          </a:xfrm>
          <a:prstGeom prst="rect">
            <a:avLst/>
          </a:prstGeom>
        </p:spPr>
      </p:pic>
      <p:pic>
        <p:nvPicPr>
          <p:cNvPr id="11" name="Picture 10">
            <a:extLst>
              <a:ext uri="{FF2B5EF4-FFF2-40B4-BE49-F238E27FC236}">
                <a16:creationId xmlns:a16="http://schemas.microsoft.com/office/drawing/2014/main" id="{0E6043A5-12FE-4D1C-2208-27A938AA439C}"/>
              </a:ext>
            </a:extLst>
          </p:cNvPr>
          <p:cNvPicPr>
            <a:picLocks noChangeAspect="1"/>
          </p:cNvPicPr>
          <p:nvPr/>
        </p:nvPicPr>
        <p:blipFill>
          <a:blip r:embed="rId4"/>
          <a:stretch>
            <a:fillRect/>
          </a:stretch>
        </p:blipFill>
        <p:spPr>
          <a:xfrm>
            <a:off x="6568942" y="1064061"/>
            <a:ext cx="1250414" cy="188334"/>
          </a:xfrm>
          <a:prstGeom prst="rect">
            <a:avLst/>
          </a:prstGeom>
        </p:spPr>
      </p:pic>
    </p:spTree>
    <p:extLst>
      <p:ext uri="{BB962C8B-B14F-4D97-AF65-F5344CB8AC3E}">
        <p14:creationId xmlns:p14="http://schemas.microsoft.com/office/powerpoint/2010/main" val="113052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9EE9EB-0CD9-67CA-B978-BA6AF7DF3E55}"/>
              </a:ext>
            </a:extLst>
          </p:cNvPr>
          <p:cNvPicPr>
            <a:picLocks noChangeAspect="1"/>
          </p:cNvPicPr>
          <p:nvPr/>
        </p:nvPicPr>
        <p:blipFill>
          <a:blip r:embed="rId3"/>
          <a:srcRect/>
          <a:stretch/>
        </p:blipFill>
        <p:spPr>
          <a:xfrm>
            <a:off x="500596" y="938"/>
            <a:ext cx="11190807" cy="6856124"/>
          </a:xfrm>
          <a:prstGeom prst="rect">
            <a:avLst/>
          </a:prstGeom>
        </p:spPr>
      </p:pic>
    </p:spTree>
    <p:extLst>
      <p:ext uri="{BB962C8B-B14F-4D97-AF65-F5344CB8AC3E}">
        <p14:creationId xmlns:p14="http://schemas.microsoft.com/office/powerpoint/2010/main" val="27178463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97CE7E-1371-C14D-5EFF-10C480F3199A}"/>
              </a:ext>
            </a:extLst>
          </p:cNvPr>
          <p:cNvPicPr>
            <a:picLocks noChangeAspect="1"/>
          </p:cNvPicPr>
          <p:nvPr/>
        </p:nvPicPr>
        <p:blipFill>
          <a:blip r:embed="rId3"/>
          <a:srcRect/>
          <a:stretch/>
        </p:blipFill>
        <p:spPr>
          <a:xfrm>
            <a:off x="2107225" y="0"/>
            <a:ext cx="7977549" cy="6858000"/>
          </a:xfrm>
          <a:prstGeom prst="rect">
            <a:avLst/>
          </a:prstGeom>
        </p:spPr>
      </p:pic>
      <p:sp>
        <p:nvSpPr>
          <p:cNvPr id="6" name="Subtitle 2">
            <a:extLst>
              <a:ext uri="{FF2B5EF4-FFF2-40B4-BE49-F238E27FC236}">
                <a16:creationId xmlns:a16="http://schemas.microsoft.com/office/drawing/2014/main" id="{6EC99DF3-CF73-E59E-DDD2-E5FF0C947C58}"/>
              </a:ext>
            </a:extLst>
          </p:cNvPr>
          <p:cNvSpPr txBox="1">
            <a:spLocks/>
          </p:cNvSpPr>
          <p:nvPr/>
        </p:nvSpPr>
        <p:spPr>
          <a:xfrm>
            <a:off x="7929092" y="567765"/>
            <a:ext cx="4159877" cy="4847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Conclusion</a:t>
            </a:r>
          </a:p>
          <a:p>
            <a:pPr marL="0" indent="0" algn="ctr">
              <a:buNone/>
            </a:pPr>
            <a:endParaRPr lang="en-US" b="1" dirty="0"/>
          </a:p>
          <a:p>
            <a:pPr marL="0" indent="0" algn="ctr">
              <a:buNone/>
            </a:pPr>
            <a:r>
              <a:rPr lang="en-US" b="1" dirty="0"/>
              <a:t>More Negative Genre</a:t>
            </a:r>
          </a:p>
          <a:p>
            <a:pPr algn="ctr"/>
            <a:r>
              <a:rPr lang="en-US" sz="3600" dirty="0"/>
              <a:t>Dating</a:t>
            </a:r>
          </a:p>
          <a:p>
            <a:pPr algn="ctr"/>
            <a:r>
              <a:rPr lang="en-US" sz="3600" dirty="0"/>
              <a:t>Games</a:t>
            </a:r>
          </a:p>
          <a:p>
            <a:pPr algn="ctr"/>
            <a:endParaRPr lang="en-US" sz="3600" dirty="0"/>
          </a:p>
          <a:p>
            <a:pPr marL="0" indent="0" algn="ctr">
              <a:buNone/>
            </a:pPr>
            <a:r>
              <a:rPr lang="en-US" sz="2600" b="1" dirty="0"/>
              <a:t>More Positive Genre</a:t>
            </a:r>
          </a:p>
          <a:p>
            <a:pPr algn="ctr"/>
            <a:r>
              <a:rPr lang="en-US" sz="3500" dirty="0"/>
              <a:t>Maps &amp; Navigation</a:t>
            </a:r>
          </a:p>
          <a:p>
            <a:pPr marL="0" indent="0" algn="ctr">
              <a:buNone/>
            </a:pPr>
            <a:endParaRPr lang="en-US" sz="3600" dirty="0"/>
          </a:p>
        </p:txBody>
      </p:sp>
    </p:spTree>
    <p:extLst>
      <p:ext uri="{BB962C8B-B14F-4D97-AF65-F5344CB8AC3E}">
        <p14:creationId xmlns:p14="http://schemas.microsoft.com/office/powerpoint/2010/main" val="39652011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7253 0 " pathEditMode="relative" rAng="0" ptsTypes="AA">
                                      <p:cBhvr>
                                        <p:cTn id="6" dur="2000" fill="hold"/>
                                        <p:tgtEl>
                                          <p:spTgt spid="5"/>
                                        </p:tgtEl>
                                        <p:attrNameLst>
                                          <p:attrName>ppt_x</p:attrName>
                                          <p:attrName>ppt_y</p:attrName>
                                        </p:attrNameLst>
                                      </p:cBhvr>
                                      <p:rCtr x="-8633" y="0"/>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24AE-6579-6241-371F-287E5C3BF0BB}"/>
              </a:ext>
            </a:extLst>
          </p:cNvPr>
          <p:cNvSpPr>
            <a:spLocks noGrp="1"/>
          </p:cNvSpPr>
          <p:nvPr>
            <p:ph type="title"/>
          </p:nvPr>
        </p:nvSpPr>
        <p:spPr>
          <a:xfrm>
            <a:off x="321972" y="659417"/>
            <a:ext cx="11539470" cy="4183039"/>
          </a:xfrm>
        </p:spPr>
        <p:txBody>
          <a:bodyPr>
            <a:normAutofit/>
          </a:bodyPr>
          <a:lstStyle/>
          <a:p>
            <a:pPr algn="ctr"/>
            <a:r>
              <a:rPr lang="en-US" sz="4800" b="1" dirty="0"/>
              <a:t>RQ2:  Which Reviewers are </a:t>
            </a:r>
            <a:br>
              <a:rPr lang="en-US" sz="4800" b="1" dirty="0"/>
            </a:br>
            <a:r>
              <a:rPr lang="en-US" sz="4800" b="1" dirty="0"/>
              <a:t>the most responsive?</a:t>
            </a:r>
            <a:endParaRPr lang="en-IE" sz="4800" b="1" dirty="0"/>
          </a:p>
        </p:txBody>
      </p:sp>
    </p:spTree>
    <p:extLst>
      <p:ext uri="{BB962C8B-B14F-4D97-AF65-F5344CB8AC3E}">
        <p14:creationId xmlns:p14="http://schemas.microsoft.com/office/powerpoint/2010/main" val="118242937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79D9E-1606-B224-3D45-6D0899134623}"/>
              </a:ext>
            </a:extLst>
          </p:cNvPr>
          <p:cNvPicPr>
            <a:picLocks noChangeAspect="1"/>
          </p:cNvPicPr>
          <p:nvPr/>
        </p:nvPicPr>
        <p:blipFill>
          <a:blip r:embed="rId3"/>
          <a:srcRect/>
          <a:stretch/>
        </p:blipFill>
        <p:spPr>
          <a:xfrm>
            <a:off x="2767532" y="160212"/>
            <a:ext cx="6656936" cy="6545988"/>
          </a:xfrm>
          <a:prstGeom prst="rect">
            <a:avLst/>
          </a:prstGeom>
        </p:spPr>
      </p:pic>
      <p:pic>
        <p:nvPicPr>
          <p:cNvPr id="3" name="Picture 2">
            <a:extLst>
              <a:ext uri="{FF2B5EF4-FFF2-40B4-BE49-F238E27FC236}">
                <a16:creationId xmlns:a16="http://schemas.microsoft.com/office/drawing/2014/main" id="{A5EDA17E-5D84-72C3-0BCB-4859373AE0D5}"/>
              </a:ext>
            </a:extLst>
          </p:cNvPr>
          <p:cNvPicPr>
            <a:picLocks noChangeAspect="1"/>
          </p:cNvPicPr>
          <p:nvPr/>
        </p:nvPicPr>
        <p:blipFill>
          <a:blip r:embed="rId4"/>
          <a:stretch>
            <a:fillRect/>
          </a:stretch>
        </p:blipFill>
        <p:spPr>
          <a:xfrm>
            <a:off x="12447639" y="151799"/>
            <a:ext cx="6880620" cy="6554401"/>
          </a:xfrm>
          <a:prstGeom prst="rect">
            <a:avLst/>
          </a:prstGeom>
        </p:spPr>
      </p:pic>
    </p:spTree>
    <p:extLst>
      <p:ext uri="{BB962C8B-B14F-4D97-AF65-F5344CB8AC3E}">
        <p14:creationId xmlns:p14="http://schemas.microsoft.com/office/powerpoint/2010/main" val="258157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70000" y="70000"/>
                                    </p:animScale>
                                  </p:childTnLst>
                                </p:cTn>
                              </p:par>
                              <p:par>
                                <p:cTn id="7" presetID="42" presetClass="path" presetSubtype="0" accel="50000" decel="50000" fill="hold" nodeType="withEffect">
                                  <p:stCondLst>
                                    <p:cond delay="0"/>
                                  </p:stCondLst>
                                  <p:childTnLst>
                                    <p:animMotion origin="layout" path="M 0 -2.96296E-6 L -0.30104 -0.12847 " pathEditMode="relative" rAng="0" ptsTypes="AA">
                                      <p:cBhvr>
                                        <p:cTn id="8" dur="2000" fill="hold"/>
                                        <p:tgtEl>
                                          <p:spTgt spid="4"/>
                                        </p:tgtEl>
                                        <p:attrNameLst>
                                          <p:attrName>ppt_x</p:attrName>
                                          <p:attrName>ppt_y</p:attrName>
                                        </p:attrNameLst>
                                      </p:cBhvr>
                                      <p:rCtr x="-15052" y="-6435"/>
                                    </p:animMotion>
                                  </p:childTnLst>
                                </p:cTn>
                              </p:par>
                              <p:par>
                                <p:cTn id="9" presetID="42" presetClass="path" presetSubtype="0" accel="50000" decel="50000" fill="hold" nodeType="withEffect">
                                  <p:stCondLst>
                                    <p:cond delay="0"/>
                                  </p:stCondLst>
                                  <p:childTnLst>
                                    <p:animMotion origin="layout" path="M 5E-6 0 L -0.60209 0 " pathEditMode="relative" rAng="0" ptsTypes="AA">
                                      <p:cBhvr>
                                        <p:cTn id="10" dur="2000" fill="hold"/>
                                        <p:tgtEl>
                                          <p:spTgt spid="3"/>
                                        </p:tgtEl>
                                        <p:attrNameLst>
                                          <p:attrName>ppt_x</p:attrName>
                                          <p:attrName>ppt_y</p:attrName>
                                        </p:attrNameLst>
                                      </p:cBhvr>
                                      <p:rCtr x="-30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21685-3B3F-785E-F3AF-601622361A57}"/>
              </a:ext>
            </a:extLst>
          </p:cNvPr>
          <p:cNvPicPr>
            <a:picLocks noChangeAspect="1"/>
          </p:cNvPicPr>
          <p:nvPr/>
        </p:nvPicPr>
        <p:blipFill>
          <a:blip r:embed="rId3"/>
          <a:srcRect/>
          <a:stretch/>
        </p:blipFill>
        <p:spPr>
          <a:xfrm>
            <a:off x="2247" y="158423"/>
            <a:ext cx="6527250" cy="5356004"/>
          </a:xfrm>
          <a:prstGeom prst="rect">
            <a:avLst/>
          </a:prstGeom>
        </p:spPr>
      </p:pic>
      <p:pic>
        <p:nvPicPr>
          <p:cNvPr id="3" name="Picture 2">
            <a:extLst>
              <a:ext uri="{FF2B5EF4-FFF2-40B4-BE49-F238E27FC236}">
                <a16:creationId xmlns:a16="http://schemas.microsoft.com/office/drawing/2014/main" id="{61BC964D-1B6D-7117-B21A-BB7A12C50BEB}"/>
              </a:ext>
            </a:extLst>
          </p:cNvPr>
          <p:cNvPicPr>
            <a:picLocks noChangeAspect="1"/>
          </p:cNvPicPr>
          <p:nvPr/>
        </p:nvPicPr>
        <p:blipFill>
          <a:blip r:embed="rId4"/>
          <a:srcRect/>
          <a:stretch/>
        </p:blipFill>
        <p:spPr>
          <a:xfrm>
            <a:off x="6610263" y="162275"/>
            <a:ext cx="5525154" cy="5348300"/>
          </a:xfrm>
          <a:prstGeom prst="rect">
            <a:avLst/>
          </a:prstGeom>
        </p:spPr>
      </p:pic>
    </p:spTree>
    <p:extLst>
      <p:ext uri="{BB962C8B-B14F-4D97-AF65-F5344CB8AC3E}">
        <p14:creationId xmlns:p14="http://schemas.microsoft.com/office/powerpoint/2010/main" val="13406556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33065-BA98-0A49-09F2-88B834428C1D}"/>
              </a:ext>
            </a:extLst>
          </p:cNvPr>
          <p:cNvPicPr>
            <a:picLocks noChangeAspect="1"/>
          </p:cNvPicPr>
          <p:nvPr/>
        </p:nvPicPr>
        <p:blipFill>
          <a:blip r:embed="rId3"/>
          <a:stretch>
            <a:fillRect/>
          </a:stretch>
        </p:blipFill>
        <p:spPr>
          <a:xfrm>
            <a:off x="875784" y="607761"/>
            <a:ext cx="5727753" cy="5642477"/>
          </a:xfrm>
          <a:prstGeom prst="rect">
            <a:avLst/>
          </a:prstGeom>
        </p:spPr>
      </p:pic>
      <p:sp>
        <p:nvSpPr>
          <p:cNvPr id="4" name="Title 1">
            <a:extLst>
              <a:ext uri="{FF2B5EF4-FFF2-40B4-BE49-F238E27FC236}">
                <a16:creationId xmlns:a16="http://schemas.microsoft.com/office/drawing/2014/main" id="{9D496953-0DB4-1EA9-2847-A9FE26606DF4}"/>
              </a:ext>
            </a:extLst>
          </p:cNvPr>
          <p:cNvSpPr>
            <a:spLocks noGrp="1"/>
          </p:cNvSpPr>
          <p:nvPr>
            <p:ph type="title"/>
          </p:nvPr>
        </p:nvSpPr>
        <p:spPr>
          <a:xfrm>
            <a:off x="6873168" y="607761"/>
            <a:ext cx="4712679" cy="5237291"/>
          </a:xfrm>
        </p:spPr>
        <p:txBody>
          <a:bodyPr>
            <a:normAutofit/>
          </a:bodyPr>
          <a:lstStyle/>
          <a:p>
            <a:pPr algn="ctr"/>
            <a:r>
              <a:rPr lang="en-US" sz="3200" b="1" dirty="0"/>
              <a:t>Reviews that Received Replies were longer on average</a:t>
            </a:r>
            <a:endParaRPr lang="en-IE" sz="3200" b="1" dirty="0"/>
          </a:p>
        </p:txBody>
      </p:sp>
    </p:spTree>
    <p:extLst>
      <p:ext uri="{BB962C8B-B14F-4D97-AF65-F5344CB8AC3E}">
        <p14:creationId xmlns:p14="http://schemas.microsoft.com/office/powerpoint/2010/main" val="205754273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E74F88-3A2F-4A36-5CA0-C921335127A8}"/>
              </a:ext>
            </a:extLst>
          </p:cNvPr>
          <p:cNvPicPr>
            <a:picLocks noChangeAspect="1"/>
          </p:cNvPicPr>
          <p:nvPr/>
        </p:nvPicPr>
        <p:blipFill>
          <a:blip r:embed="rId3"/>
          <a:stretch>
            <a:fillRect/>
          </a:stretch>
        </p:blipFill>
        <p:spPr>
          <a:xfrm>
            <a:off x="-6089865" y="0"/>
            <a:ext cx="5349985" cy="5417706"/>
          </a:xfrm>
          <a:prstGeom prst="rect">
            <a:avLst/>
          </a:prstGeom>
        </p:spPr>
      </p:pic>
      <p:pic>
        <p:nvPicPr>
          <p:cNvPr id="7" name="Picture 6">
            <a:extLst>
              <a:ext uri="{FF2B5EF4-FFF2-40B4-BE49-F238E27FC236}">
                <a16:creationId xmlns:a16="http://schemas.microsoft.com/office/drawing/2014/main" id="{4BF0A077-5E6D-2755-3459-07BA79113D8D}"/>
              </a:ext>
            </a:extLst>
          </p:cNvPr>
          <p:cNvPicPr>
            <a:picLocks noChangeAspect="1"/>
          </p:cNvPicPr>
          <p:nvPr/>
        </p:nvPicPr>
        <p:blipFill rotWithShape="1">
          <a:blip r:embed="rId4"/>
          <a:srcRect l="176" r="176"/>
          <a:stretch/>
        </p:blipFill>
        <p:spPr>
          <a:xfrm>
            <a:off x="12463817" y="0"/>
            <a:ext cx="5019056" cy="5082589"/>
          </a:xfrm>
          <a:prstGeom prst="rect">
            <a:avLst/>
          </a:prstGeom>
        </p:spPr>
      </p:pic>
      <p:sp>
        <p:nvSpPr>
          <p:cNvPr id="8" name="Subtitle 2">
            <a:extLst>
              <a:ext uri="{FF2B5EF4-FFF2-40B4-BE49-F238E27FC236}">
                <a16:creationId xmlns:a16="http://schemas.microsoft.com/office/drawing/2014/main" id="{2C5BEABC-0CDD-D29E-2843-9A71FB4DDC1F}"/>
              </a:ext>
            </a:extLst>
          </p:cNvPr>
          <p:cNvSpPr txBox="1">
            <a:spLocks/>
          </p:cNvSpPr>
          <p:nvPr/>
        </p:nvSpPr>
        <p:spPr>
          <a:xfrm>
            <a:off x="1000754" y="5205044"/>
            <a:ext cx="4159877" cy="1289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Good Review Words</a:t>
            </a:r>
            <a:endParaRPr lang="en-US" sz="3500" dirty="0"/>
          </a:p>
          <a:p>
            <a:pPr marL="0" indent="0" algn="ctr">
              <a:buNone/>
            </a:pPr>
            <a:endParaRPr lang="en-US" sz="3600" dirty="0"/>
          </a:p>
        </p:txBody>
      </p:sp>
      <p:sp>
        <p:nvSpPr>
          <p:cNvPr id="9" name="Subtitle 2">
            <a:extLst>
              <a:ext uri="{FF2B5EF4-FFF2-40B4-BE49-F238E27FC236}">
                <a16:creationId xmlns:a16="http://schemas.microsoft.com/office/drawing/2014/main" id="{7424BFB2-0D79-57B7-33D4-E17313019D34}"/>
              </a:ext>
            </a:extLst>
          </p:cNvPr>
          <p:cNvSpPr txBox="1">
            <a:spLocks/>
          </p:cNvSpPr>
          <p:nvPr/>
        </p:nvSpPr>
        <p:spPr>
          <a:xfrm>
            <a:off x="7206065" y="5205045"/>
            <a:ext cx="4159877" cy="1289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Bad Review Words</a:t>
            </a:r>
            <a:endParaRPr lang="en-US" sz="3500" dirty="0"/>
          </a:p>
          <a:p>
            <a:pPr marL="0" indent="0" algn="ctr">
              <a:buNone/>
            </a:pPr>
            <a:endParaRPr lang="en-US" sz="3600" dirty="0"/>
          </a:p>
        </p:txBody>
      </p:sp>
    </p:spTree>
    <p:extLst>
      <p:ext uri="{BB962C8B-B14F-4D97-AF65-F5344CB8AC3E}">
        <p14:creationId xmlns:p14="http://schemas.microsoft.com/office/powerpoint/2010/main" val="3124932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875E-6 2.59259E-6 L 0.5224 0.01203 " pathEditMode="relative" rAng="0" ptsTypes="AA">
                                      <p:cBhvr>
                                        <p:cTn id="6" dur="2000" fill="hold"/>
                                        <p:tgtEl>
                                          <p:spTgt spid="5"/>
                                        </p:tgtEl>
                                        <p:attrNameLst>
                                          <p:attrName>ppt_x</p:attrName>
                                          <p:attrName>ppt_y</p:attrName>
                                        </p:attrNameLst>
                                      </p:cBhvr>
                                      <p:rCtr x="26120" y="602"/>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2500"/>
                            </p:stCondLst>
                            <p:childTnLst>
                              <p:par>
                                <p:cTn id="12" presetID="42" presetClass="path" presetSubtype="0" accel="50000" decel="50000" fill="hold" nodeType="afterEffect">
                                  <p:stCondLst>
                                    <p:cond delay="0"/>
                                  </p:stCondLst>
                                  <p:childTnLst>
                                    <p:animMotion origin="layout" path="M 5E-6 -1.85185E-6 L -0.46563 0.01921 " pathEditMode="relative" rAng="0" ptsTypes="AA">
                                      <p:cBhvr>
                                        <p:cTn id="13" dur="2000" fill="hold"/>
                                        <p:tgtEl>
                                          <p:spTgt spid="7"/>
                                        </p:tgtEl>
                                        <p:attrNameLst>
                                          <p:attrName>ppt_x</p:attrName>
                                          <p:attrName>ppt_y</p:attrName>
                                        </p:attrNameLst>
                                      </p:cBhvr>
                                      <p:rCtr x="-23281" y="949"/>
                                    </p:animMotion>
                                  </p:childTnLst>
                                </p:cTn>
                              </p:par>
                            </p:childTnLst>
                          </p:cTn>
                        </p:par>
                        <p:par>
                          <p:cTn id="14" fill="hold">
                            <p:stCondLst>
                              <p:cond delay="4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24AE-6579-6241-371F-287E5C3BF0BB}"/>
              </a:ext>
            </a:extLst>
          </p:cNvPr>
          <p:cNvSpPr>
            <a:spLocks noGrp="1"/>
          </p:cNvSpPr>
          <p:nvPr>
            <p:ph type="title"/>
          </p:nvPr>
        </p:nvSpPr>
        <p:spPr>
          <a:xfrm>
            <a:off x="321972" y="659417"/>
            <a:ext cx="11539470" cy="4183039"/>
          </a:xfrm>
        </p:spPr>
        <p:txBody>
          <a:bodyPr>
            <a:normAutofit/>
          </a:bodyPr>
          <a:lstStyle/>
          <a:p>
            <a:pPr algn="ctr"/>
            <a:r>
              <a:rPr lang="en-US" sz="4800" b="1" dirty="0"/>
              <a:t>RQ3:  Does an App’s Monetization Scheme</a:t>
            </a:r>
            <a:br>
              <a:rPr lang="en-US" sz="4800" b="1" dirty="0"/>
            </a:br>
            <a:r>
              <a:rPr lang="en-US" sz="4800" b="1" dirty="0"/>
              <a:t>influence Review Ratings?</a:t>
            </a:r>
            <a:endParaRPr lang="en-IE" sz="4800" b="1" dirty="0"/>
          </a:p>
        </p:txBody>
      </p:sp>
    </p:spTree>
    <p:extLst>
      <p:ext uri="{BB962C8B-B14F-4D97-AF65-F5344CB8AC3E}">
        <p14:creationId xmlns:p14="http://schemas.microsoft.com/office/powerpoint/2010/main" val="267660513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3F27-AAA9-6286-4829-CFADAA20CE11}"/>
              </a:ext>
            </a:extLst>
          </p:cNvPr>
          <p:cNvSpPr>
            <a:spLocks noGrp="1"/>
          </p:cNvSpPr>
          <p:nvPr>
            <p:ph type="title"/>
          </p:nvPr>
        </p:nvSpPr>
        <p:spPr/>
        <p:txBody>
          <a:bodyPr/>
          <a:lstStyle/>
          <a:p>
            <a:r>
              <a:rPr lang="en-US" b="1" dirty="0"/>
              <a:t>What is the google play store?</a:t>
            </a:r>
            <a:endParaRPr lang="en-IE" b="1" dirty="0"/>
          </a:p>
        </p:txBody>
      </p:sp>
      <p:sp>
        <p:nvSpPr>
          <p:cNvPr id="3" name="Content Placeholder 2">
            <a:extLst>
              <a:ext uri="{FF2B5EF4-FFF2-40B4-BE49-F238E27FC236}">
                <a16:creationId xmlns:a16="http://schemas.microsoft.com/office/drawing/2014/main" id="{52BC74DF-D1A5-913F-DB13-3F4D1711AE9B}"/>
              </a:ext>
            </a:extLst>
          </p:cNvPr>
          <p:cNvSpPr>
            <a:spLocks noGrp="1"/>
          </p:cNvSpPr>
          <p:nvPr>
            <p:ph idx="1"/>
          </p:nvPr>
        </p:nvSpPr>
        <p:spPr>
          <a:xfrm>
            <a:off x="430924" y="2483627"/>
            <a:ext cx="11340662" cy="3113273"/>
          </a:xfrm>
        </p:spPr>
        <p:txBody>
          <a:bodyPr/>
          <a:lstStyle/>
          <a:p>
            <a:r>
              <a:rPr lang="en-US" dirty="0"/>
              <a:t>Digital Marketplace for android apps</a:t>
            </a:r>
          </a:p>
          <a:p>
            <a:endParaRPr lang="en-US" dirty="0"/>
          </a:p>
          <a:p>
            <a:r>
              <a:rPr lang="en-IE" dirty="0"/>
              <a:t>Users can leave a review and a rating </a:t>
            </a:r>
          </a:p>
          <a:p>
            <a:endParaRPr lang="en-IE" dirty="0"/>
          </a:p>
          <a:p>
            <a:endParaRPr lang="en-IE" dirty="0"/>
          </a:p>
        </p:txBody>
      </p:sp>
      <p:pic>
        <p:nvPicPr>
          <p:cNvPr id="5" name="Picture 4">
            <a:extLst>
              <a:ext uri="{FF2B5EF4-FFF2-40B4-BE49-F238E27FC236}">
                <a16:creationId xmlns:a16="http://schemas.microsoft.com/office/drawing/2014/main" id="{11B73FB9-9E70-93D0-CA30-FD0F5876C1B2}"/>
              </a:ext>
            </a:extLst>
          </p:cNvPr>
          <p:cNvPicPr>
            <a:picLocks noChangeAspect="1"/>
          </p:cNvPicPr>
          <p:nvPr/>
        </p:nvPicPr>
        <p:blipFill>
          <a:blip r:embed="rId3"/>
          <a:stretch>
            <a:fillRect/>
          </a:stretch>
        </p:blipFill>
        <p:spPr>
          <a:xfrm>
            <a:off x="6197955" y="3562764"/>
            <a:ext cx="1766174" cy="400634"/>
          </a:xfrm>
          <a:prstGeom prst="rect">
            <a:avLst/>
          </a:prstGeom>
        </p:spPr>
      </p:pic>
      <p:pic>
        <p:nvPicPr>
          <p:cNvPr id="9" name="Picture 8">
            <a:extLst>
              <a:ext uri="{FF2B5EF4-FFF2-40B4-BE49-F238E27FC236}">
                <a16:creationId xmlns:a16="http://schemas.microsoft.com/office/drawing/2014/main" id="{88AE00B3-579A-DD9B-1C9F-145348ADA7C3}"/>
              </a:ext>
            </a:extLst>
          </p:cNvPr>
          <p:cNvPicPr>
            <a:picLocks noChangeAspect="1"/>
          </p:cNvPicPr>
          <p:nvPr/>
        </p:nvPicPr>
        <p:blipFill>
          <a:blip r:embed="rId4"/>
          <a:srcRect/>
          <a:stretch/>
        </p:blipFill>
        <p:spPr>
          <a:xfrm>
            <a:off x="3587293" y="355"/>
            <a:ext cx="9957258" cy="5740353"/>
          </a:xfrm>
          <a:prstGeom prst="rect">
            <a:avLst/>
          </a:prstGeom>
        </p:spPr>
      </p:pic>
    </p:spTree>
    <p:extLst>
      <p:ext uri="{BB962C8B-B14F-4D97-AF65-F5344CB8AC3E}">
        <p14:creationId xmlns:p14="http://schemas.microsoft.com/office/powerpoint/2010/main" val="822861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3B4621-C464-174F-A25C-65488297B4A6}"/>
              </a:ext>
            </a:extLst>
          </p:cNvPr>
          <p:cNvPicPr>
            <a:picLocks noChangeAspect="1"/>
          </p:cNvPicPr>
          <p:nvPr/>
        </p:nvPicPr>
        <p:blipFill>
          <a:blip r:embed="rId3"/>
          <a:stretch>
            <a:fillRect/>
          </a:stretch>
        </p:blipFill>
        <p:spPr>
          <a:xfrm>
            <a:off x="1574752" y="685800"/>
            <a:ext cx="9042496" cy="5486400"/>
          </a:xfrm>
          <a:prstGeom prst="rect">
            <a:avLst/>
          </a:prstGeom>
        </p:spPr>
      </p:pic>
    </p:spTree>
    <p:extLst>
      <p:ext uri="{BB962C8B-B14F-4D97-AF65-F5344CB8AC3E}">
        <p14:creationId xmlns:p14="http://schemas.microsoft.com/office/powerpoint/2010/main" val="40038455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B295F-C73B-F8BF-5C3C-3F38114ED123}"/>
              </a:ext>
            </a:extLst>
          </p:cNvPr>
          <p:cNvPicPr>
            <a:picLocks noChangeAspect="1"/>
          </p:cNvPicPr>
          <p:nvPr/>
        </p:nvPicPr>
        <p:blipFill>
          <a:blip r:embed="rId3"/>
          <a:srcRect/>
          <a:stretch/>
        </p:blipFill>
        <p:spPr>
          <a:xfrm>
            <a:off x="826" y="0"/>
            <a:ext cx="5079201" cy="6858000"/>
          </a:xfrm>
          <a:prstGeom prst="rect">
            <a:avLst/>
          </a:prstGeom>
        </p:spPr>
      </p:pic>
      <p:pic>
        <p:nvPicPr>
          <p:cNvPr id="3" name="Picture 2">
            <a:extLst>
              <a:ext uri="{FF2B5EF4-FFF2-40B4-BE49-F238E27FC236}">
                <a16:creationId xmlns:a16="http://schemas.microsoft.com/office/drawing/2014/main" id="{5C81B6DD-92FE-7D19-13AC-B708C6C8041F}"/>
              </a:ext>
            </a:extLst>
          </p:cNvPr>
          <p:cNvPicPr>
            <a:picLocks noChangeAspect="1"/>
          </p:cNvPicPr>
          <p:nvPr/>
        </p:nvPicPr>
        <p:blipFill>
          <a:blip r:embed="rId4"/>
          <a:stretch>
            <a:fillRect/>
          </a:stretch>
        </p:blipFill>
        <p:spPr>
          <a:xfrm>
            <a:off x="12312959" y="644433"/>
            <a:ext cx="5870537" cy="5791694"/>
          </a:xfrm>
          <a:prstGeom prst="rect">
            <a:avLst/>
          </a:prstGeom>
        </p:spPr>
      </p:pic>
    </p:spTree>
    <p:extLst>
      <p:ext uri="{BB962C8B-B14F-4D97-AF65-F5344CB8AC3E}">
        <p14:creationId xmlns:p14="http://schemas.microsoft.com/office/powerpoint/2010/main" val="14696484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33333E-6 0 L 0.29167 0 " pathEditMode="relative" rAng="0" ptsTypes="AA">
                                      <p:cBhvr>
                                        <p:cTn id="6" dur="1000" fill="hold"/>
                                        <p:tgtEl>
                                          <p:spTgt spid="5"/>
                                        </p:tgtEl>
                                        <p:attrNameLst>
                                          <p:attrName>ppt_x</p:attrName>
                                          <p:attrName>ppt_y</p:attrName>
                                        </p:attrNameLst>
                                      </p:cBhvr>
                                      <p:rCtr x="14583" y="0"/>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0.29167 0 L 0.29167 0.62385 " pathEditMode="relative" rAng="0" ptsTypes="AA">
                                      <p:cBhvr>
                                        <p:cTn id="9" dur="1000" fill="hold"/>
                                        <p:tgtEl>
                                          <p:spTgt spid="5"/>
                                        </p:tgtEl>
                                        <p:attrNameLst>
                                          <p:attrName>ppt_x</p:attrName>
                                          <p:attrName>ppt_y</p:attrName>
                                        </p:attrNameLst>
                                      </p:cBhvr>
                                      <p:rCtr x="0" y="31366"/>
                                    </p:animMotion>
                                  </p:childTnLst>
                                </p:cTn>
                              </p:par>
                              <p:par>
                                <p:cTn id="10" presetID="6" presetClass="emph" presetSubtype="0" fill="hold" nodeType="withEffect">
                                  <p:stCondLst>
                                    <p:cond delay="0"/>
                                  </p:stCondLst>
                                  <p:childTnLst>
                                    <p:animScale>
                                      <p:cBhvr>
                                        <p:cTn id="11" dur="2000" fill="hold"/>
                                        <p:tgtEl>
                                          <p:spTgt spid="5"/>
                                        </p:tgtEl>
                                      </p:cBhvr>
                                      <p:by x="200000" y="200000"/>
                                    </p:animScale>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0.29167 0.62384 L 0.29167 0 " pathEditMode="relative" rAng="0" ptsTypes="AA">
                                      <p:cBhvr>
                                        <p:cTn id="15" dur="2000" fill="hold"/>
                                        <p:tgtEl>
                                          <p:spTgt spid="5"/>
                                        </p:tgtEl>
                                        <p:attrNameLst>
                                          <p:attrName>ppt_x</p:attrName>
                                          <p:attrName>ppt_y</p:attrName>
                                        </p:attrNameLst>
                                      </p:cBhvr>
                                      <p:rCtr x="0" y="-31204"/>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29167 0 L 0.29167 -0.63958 " pathEditMode="relative" rAng="0" ptsTypes="AA">
                                      <p:cBhvr>
                                        <p:cTn id="19" dur="2000" fill="hold"/>
                                        <p:tgtEl>
                                          <p:spTgt spid="5"/>
                                        </p:tgtEl>
                                        <p:attrNameLst>
                                          <p:attrName>ppt_x</p:attrName>
                                          <p:attrName>ppt_y</p:attrName>
                                        </p:attrNameLst>
                                      </p:cBhvr>
                                      <p:rCtr x="0" y="-31991"/>
                                    </p:animMotion>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nodeType="clickEffect">
                                  <p:stCondLst>
                                    <p:cond delay="0"/>
                                  </p:stCondLst>
                                  <p:childTnLst>
                                    <p:animScale>
                                      <p:cBhvr>
                                        <p:cTn id="23" dur="2000" fill="hold"/>
                                        <p:tgtEl>
                                          <p:spTgt spid="5"/>
                                        </p:tgtEl>
                                      </p:cBhvr>
                                      <p:by x="50000" y="50000"/>
                                    </p:animScale>
                                  </p:childTnLst>
                                </p:cTn>
                              </p:par>
                              <p:par>
                                <p:cTn id="24" presetID="42" presetClass="path" presetSubtype="0" accel="50000" decel="50000" fill="hold" nodeType="withEffect">
                                  <p:stCondLst>
                                    <p:cond delay="0"/>
                                  </p:stCondLst>
                                  <p:childTnLst>
                                    <p:animMotion origin="layout" path="M 0.29167 -0.63959 L -3.33333E-6 0 " pathEditMode="relative" rAng="0" ptsTypes="AA">
                                      <p:cBhvr>
                                        <p:cTn id="25" dur="2000" fill="hold"/>
                                        <p:tgtEl>
                                          <p:spTgt spid="5"/>
                                        </p:tgtEl>
                                        <p:attrNameLst>
                                          <p:attrName>ppt_x</p:attrName>
                                          <p:attrName>ppt_y</p:attrName>
                                        </p:attrNameLst>
                                      </p:cBhvr>
                                      <p:rCtr x="-14583" y="31921"/>
                                    </p:animMotion>
                                  </p:childTnLst>
                                </p:cTn>
                              </p:par>
                              <p:par>
                                <p:cTn id="26" presetID="42" presetClass="path" presetSubtype="0" accel="50000" decel="50000" fill="hold" nodeType="withEffect">
                                  <p:stCondLst>
                                    <p:cond delay="0"/>
                                  </p:stCondLst>
                                  <p:childTnLst>
                                    <p:animMotion origin="layout" path="M -1.04167E-6 -3.7037E-6 L -0.52057 -0.0162 " pathEditMode="relative" rAng="0" ptsTypes="AA">
                                      <p:cBhvr>
                                        <p:cTn id="27" dur="2000" fill="hold"/>
                                        <p:tgtEl>
                                          <p:spTgt spid="3"/>
                                        </p:tgtEl>
                                        <p:attrNameLst>
                                          <p:attrName>ppt_x</p:attrName>
                                          <p:attrName>ppt_y</p:attrName>
                                        </p:attrNameLst>
                                      </p:cBhvr>
                                      <p:rCtr x="-26029"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067C9-84F8-FE64-F204-A6064AE19F33}"/>
              </a:ext>
            </a:extLst>
          </p:cNvPr>
          <p:cNvPicPr>
            <a:picLocks noChangeAspect="1"/>
          </p:cNvPicPr>
          <p:nvPr/>
        </p:nvPicPr>
        <p:blipFill>
          <a:blip r:embed="rId3"/>
          <a:stretch>
            <a:fillRect/>
          </a:stretch>
        </p:blipFill>
        <p:spPr>
          <a:xfrm>
            <a:off x="0" y="891082"/>
            <a:ext cx="12192000" cy="4776942"/>
          </a:xfrm>
          <a:prstGeom prst="rect">
            <a:avLst/>
          </a:prstGeom>
        </p:spPr>
      </p:pic>
    </p:spTree>
    <p:extLst>
      <p:ext uri="{BB962C8B-B14F-4D97-AF65-F5344CB8AC3E}">
        <p14:creationId xmlns:p14="http://schemas.microsoft.com/office/powerpoint/2010/main" val="244185654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533B-04C2-36DD-7056-D3975B0F326D}"/>
              </a:ext>
            </a:extLst>
          </p:cNvPr>
          <p:cNvSpPr>
            <a:spLocks noGrp="1"/>
          </p:cNvSpPr>
          <p:nvPr>
            <p:ph type="title"/>
          </p:nvPr>
        </p:nvSpPr>
        <p:spPr>
          <a:xfrm>
            <a:off x="430924" y="76056"/>
            <a:ext cx="11340662" cy="1325563"/>
          </a:xfrm>
        </p:spPr>
        <p:txBody>
          <a:bodyPr/>
          <a:lstStyle/>
          <a:p>
            <a:r>
              <a:rPr lang="en-US" b="1" dirty="0"/>
              <a:t>Summary</a:t>
            </a:r>
            <a:endParaRPr lang="en-IE" b="1" dirty="0"/>
          </a:p>
        </p:txBody>
      </p:sp>
      <p:sp>
        <p:nvSpPr>
          <p:cNvPr id="3" name="Content Placeholder 2">
            <a:extLst>
              <a:ext uri="{FF2B5EF4-FFF2-40B4-BE49-F238E27FC236}">
                <a16:creationId xmlns:a16="http://schemas.microsoft.com/office/drawing/2014/main" id="{75F7B523-A176-51D7-8B4C-7C6CFBB4FF45}"/>
              </a:ext>
            </a:extLst>
          </p:cNvPr>
          <p:cNvSpPr>
            <a:spLocks noGrp="1"/>
          </p:cNvSpPr>
          <p:nvPr>
            <p:ph idx="1"/>
          </p:nvPr>
        </p:nvSpPr>
        <p:spPr>
          <a:xfrm>
            <a:off x="430924" y="1315556"/>
            <a:ext cx="11340662" cy="4281345"/>
          </a:xfrm>
        </p:spPr>
        <p:txBody>
          <a:bodyPr>
            <a:normAutofit lnSpcReduction="10000"/>
          </a:bodyPr>
          <a:lstStyle/>
          <a:p>
            <a:r>
              <a:rPr lang="en-US" sz="2600" dirty="0">
                <a:latin typeface="+mj-lt"/>
              </a:rPr>
              <a:t>Collected more than </a:t>
            </a:r>
            <a:r>
              <a:rPr lang="en-US" sz="2600" b="1" dirty="0">
                <a:latin typeface="+mj-lt"/>
              </a:rPr>
              <a:t>2 million reviews </a:t>
            </a:r>
            <a:r>
              <a:rPr lang="en-US" sz="2600" dirty="0">
                <a:latin typeface="+mj-lt"/>
              </a:rPr>
              <a:t>spread among </a:t>
            </a:r>
            <a:r>
              <a:rPr lang="en-US" sz="2600" b="1" dirty="0">
                <a:latin typeface="+mj-lt"/>
              </a:rPr>
              <a:t>24 app genres.</a:t>
            </a:r>
          </a:p>
          <a:p>
            <a:endParaRPr lang="en-US" sz="2600" b="1" dirty="0">
              <a:latin typeface="+mj-lt"/>
            </a:endParaRPr>
          </a:p>
          <a:p>
            <a:r>
              <a:rPr lang="en-IE" sz="2600" dirty="0">
                <a:latin typeface="+mj-lt"/>
              </a:rPr>
              <a:t>Used </a:t>
            </a:r>
            <a:r>
              <a:rPr lang="en-IE" sz="2600" b="1" dirty="0">
                <a:latin typeface="+mj-lt"/>
              </a:rPr>
              <a:t>Sentiment analysis </a:t>
            </a:r>
            <a:r>
              <a:rPr lang="en-IE" sz="2600" dirty="0">
                <a:latin typeface="+mj-lt"/>
              </a:rPr>
              <a:t>to identify </a:t>
            </a:r>
            <a:r>
              <a:rPr lang="en-IE" sz="2600" b="1" dirty="0">
                <a:latin typeface="+mj-lt"/>
              </a:rPr>
              <a:t>positive genres </a:t>
            </a:r>
            <a:r>
              <a:rPr lang="en-IE" sz="2600" dirty="0">
                <a:latin typeface="+mj-lt"/>
              </a:rPr>
              <a:t>- </a:t>
            </a:r>
            <a:r>
              <a:rPr lang="en-US" sz="2600" dirty="0">
                <a:latin typeface="+mj-lt"/>
              </a:rPr>
              <a:t>Maps &amp; Navigation </a:t>
            </a:r>
          </a:p>
          <a:p>
            <a:pPr marL="0" indent="0">
              <a:buNone/>
            </a:pPr>
            <a:r>
              <a:rPr lang="en-IE" sz="2600" dirty="0">
                <a:latin typeface="+mj-lt"/>
              </a:rPr>
              <a:t> 					    </a:t>
            </a:r>
            <a:r>
              <a:rPr lang="en-IE" sz="2600" b="1" dirty="0">
                <a:latin typeface="+mj-lt"/>
              </a:rPr>
              <a:t>negative genres </a:t>
            </a:r>
            <a:r>
              <a:rPr lang="en-IE" sz="2600" dirty="0">
                <a:latin typeface="+mj-lt"/>
              </a:rPr>
              <a:t>- Dating, Games</a:t>
            </a:r>
          </a:p>
          <a:p>
            <a:pPr marL="0" indent="0">
              <a:buNone/>
            </a:pPr>
            <a:endParaRPr lang="en-IE" sz="2600" dirty="0">
              <a:latin typeface="+mj-lt"/>
            </a:endParaRPr>
          </a:p>
          <a:p>
            <a:r>
              <a:rPr lang="en-IE" sz="2600" dirty="0">
                <a:latin typeface="+mj-lt"/>
              </a:rPr>
              <a:t>Discussed the common ways users review apps – </a:t>
            </a:r>
            <a:r>
              <a:rPr lang="en-IE" sz="2600" b="1" dirty="0">
                <a:latin typeface="+mj-lt"/>
              </a:rPr>
              <a:t>review length</a:t>
            </a:r>
          </a:p>
          <a:p>
            <a:pPr marL="0" indent="0">
              <a:buNone/>
            </a:pPr>
            <a:r>
              <a:rPr lang="en-IE" sz="2600" dirty="0">
                <a:latin typeface="+mj-lt"/>
              </a:rPr>
              <a:t> 							     </a:t>
            </a:r>
            <a:r>
              <a:rPr lang="en-IE" sz="2600" b="1" dirty="0">
                <a:latin typeface="+mj-lt"/>
              </a:rPr>
              <a:t>common language    </a:t>
            </a:r>
          </a:p>
          <a:p>
            <a:r>
              <a:rPr lang="en-IE" sz="2600" b="1" dirty="0">
                <a:latin typeface="+mj-lt"/>
              </a:rPr>
              <a:t>Paid apps </a:t>
            </a:r>
            <a:r>
              <a:rPr lang="en-IE" sz="2600" dirty="0">
                <a:latin typeface="+mj-lt"/>
              </a:rPr>
              <a:t>generally have a higher </a:t>
            </a:r>
            <a:r>
              <a:rPr lang="en-IE" sz="2600" b="1" dirty="0">
                <a:latin typeface="+mj-lt"/>
              </a:rPr>
              <a:t>App Score </a:t>
            </a:r>
            <a:r>
              <a:rPr lang="en-IE" sz="2600" dirty="0">
                <a:latin typeface="+mj-lt"/>
              </a:rPr>
              <a:t>but </a:t>
            </a:r>
            <a:r>
              <a:rPr lang="en-IE" sz="2600" b="1" dirty="0">
                <a:latin typeface="+mj-lt"/>
              </a:rPr>
              <a:t>lower Sentiment </a:t>
            </a:r>
            <a:r>
              <a:rPr lang="en-IE" sz="2600" dirty="0">
                <a:latin typeface="+mj-lt"/>
              </a:rPr>
              <a:t>than Free apps</a:t>
            </a:r>
          </a:p>
          <a:p>
            <a:r>
              <a:rPr lang="en-IE" sz="2600" b="1" dirty="0">
                <a:latin typeface="+mj-lt"/>
              </a:rPr>
              <a:t>Free apps with Ads </a:t>
            </a:r>
            <a:r>
              <a:rPr lang="en-IE" sz="2600" dirty="0">
                <a:latin typeface="+mj-lt"/>
              </a:rPr>
              <a:t>have </a:t>
            </a:r>
            <a:r>
              <a:rPr lang="en-IE" sz="2600" b="1" dirty="0">
                <a:latin typeface="+mj-lt"/>
              </a:rPr>
              <a:t>highest</a:t>
            </a:r>
            <a:r>
              <a:rPr lang="en-IE" sz="2600" dirty="0">
                <a:latin typeface="+mj-lt"/>
              </a:rPr>
              <a:t> </a:t>
            </a:r>
            <a:r>
              <a:rPr lang="en-IE" sz="2600" b="1" dirty="0">
                <a:latin typeface="+mj-lt"/>
              </a:rPr>
              <a:t>App Score </a:t>
            </a:r>
            <a:r>
              <a:rPr lang="en-IE" sz="2600" dirty="0">
                <a:latin typeface="+mj-lt"/>
              </a:rPr>
              <a:t>and </a:t>
            </a:r>
            <a:r>
              <a:rPr lang="en-IE" sz="2600" b="1" dirty="0">
                <a:latin typeface="+mj-lt"/>
              </a:rPr>
              <a:t>Sentiment</a:t>
            </a:r>
          </a:p>
          <a:p>
            <a:pPr marL="1371600" lvl="3" indent="0">
              <a:buNone/>
            </a:pPr>
            <a:endParaRPr lang="en-IE" sz="2600" dirty="0">
              <a:latin typeface="+mj-lt"/>
            </a:endParaRPr>
          </a:p>
          <a:p>
            <a:pPr marL="1371600" lvl="3" indent="0">
              <a:buNone/>
            </a:pPr>
            <a:endParaRPr lang="en-US" sz="2600" dirty="0">
              <a:latin typeface="+mj-lt"/>
            </a:endParaRPr>
          </a:p>
          <a:p>
            <a:endParaRPr lang="en-IE" dirty="0"/>
          </a:p>
        </p:txBody>
      </p:sp>
    </p:spTree>
    <p:extLst>
      <p:ext uri="{BB962C8B-B14F-4D97-AF65-F5344CB8AC3E}">
        <p14:creationId xmlns:p14="http://schemas.microsoft.com/office/powerpoint/2010/main" val="132471136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B745-8083-7C99-F0BE-76F53BA4E5DC}"/>
              </a:ext>
            </a:extLst>
          </p:cNvPr>
          <p:cNvSpPr>
            <a:spLocks noGrp="1"/>
          </p:cNvSpPr>
          <p:nvPr>
            <p:ph type="title"/>
          </p:nvPr>
        </p:nvSpPr>
        <p:spPr/>
        <p:txBody>
          <a:bodyPr/>
          <a:lstStyle/>
          <a:p>
            <a:r>
              <a:rPr lang="en-US" b="1" dirty="0"/>
              <a:t>Data Collection</a:t>
            </a:r>
            <a:endParaRPr lang="en-IE" b="1" dirty="0"/>
          </a:p>
        </p:txBody>
      </p:sp>
      <p:sp>
        <p:nvSpPr>
          <p:cNvPr id="3" name="Content Placeholder 2">
            <a:extLst>
              <a:ext uri="{FF2B5EF4-FFF2-40B4-BE49-F238E27FC236}">
                <a16:creationId xmlns:a16="http://schemas.microsoft.com/office/drawing/2014/main" id="{9D27B46E-4E9E-12DE-4B8C-803EA4F20CFE}"/>
              </a:ext>
            </a:extLst>
          </p:cNvPr>
          <p:cNvSpPr>
            <a:spLocks noGrp="1"/>
          </p:cNvSpPr>
          <p:nvPr>
            <p:ph idx="1"/>
          </p:nvPr>
        </p:nvSpPr>
        <p:spPr>
          <a:xfrm>
            <a:off x="430924" y="1690689"/>
            <a:ext cx="11340662" cy="562866"/>
          </a:xfrm>
        </p:spPr>
        <p:txBody>
          <a:bodyPr/>
          <a:lstStyle/>
          <a:p>
            <a:r>
              <a:rPr lang="en-US" dirty="0"/>
              <a:t>Collected </a:t>
            </a:r>
            <a:r>
              <a:rPr lang="en-US" b="1" dirty="0"/>
              <a:t>&gt;2 million reviews</a:t>
            </a:r>
            <a:r>
              <a:rPr lang="en-US" sz="2800" b="1" dirty="0"/>
              <a:t> </a:t>
            </a:r>
            <a:r>
              <a:rPr lang="en-US" sz="2800" dirty="0"/>
              <a:t>spread among </a:t>
            </a:r>
            <a:r>
              <a:rPr lang="en-US" sz="2800" b="1" dirty="0"/>
              <a:t>24 app genres</a:t>
            </a:r>
          </a:p>
          <a:p>
            <a:endParaRPr lang="en-IE" dirty="0"/>
          </a:p>
        </p:txBody>
      </p:sp>
      <p:sp>
        <p:nvSpPr>
          <p:cNvPr id="4" name="Content Placeholder 2">
            <a:extLst>
              <a:ext uri="{FF2B5EF4-FFF2-40B4-BE49-F238E27FC236}">
                <a16:creationId xmlns:a16="http://schemas.microsoft.com/office/drawing/2014/main" id="{E33609EA-79FB-3B99-37A7-5A99D7BACC02}"/>
              </a:ext>
            </a:extLst>
          </p:cNvPr>
          <p:cNvSpPr txBox="1">
            <a:spLocks/>
          </p:cNvSpPr>
          <p:nvPr/>
        </p:nvSpPr>
        <p:spPr>
          <a:xfrm>
            <a:off x="430924" y="2315036"/>
            <a:ext cx="11340662" cy="2699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Google_play_scraper</a:t>
            </a:r>
            <a:r>
              <a:rPr lang="en-US" b="1" dirty="0"/>
              <a:t> </a:t>
            </a:r>
            <a:r>
              <a:rPr lang="en-US" dirty="0"/>
              <a:t>to collect the data</a:t>
            </a:r>
          </a:p>
          <a:p>
            <a:r>
              <a:rPr lang="en-IE" dirty="0"/>
              <a:t>The first task was to get the digital app ids using a crawler</a:t>
            </a:r>
          </a:p>
          <a:p>
            <a:endParaRPr lang="en-IE" dirty="0"/>
          </a:p>
          <a:p>
            <a:r>
              <a:rPr lang="en-IE" dirty="0"/>
              <a:t>App ids were then input into my review scrapper</a:t>
            </a:r>
          </a:p>
          <a:p>
            <a:r>
              <a:rPr lang="en-IE" dirty="0"/>
              <a:t>Returning the recent reviews for apps</a:t>
            </a:r>
          </a:p>
        </p:txBody>
      </p:sp>
      <p:pic>
        <p:nvPicPr>
          <p:cNvPr id="5" name="Picture 4">
            <a:extLst>
              <a:ext uri="{FF2B5EF4-FFF2-40B4-BE49-F238E27FC236}">
                <a16:creationId xmlns:a16="http://schemas.microsoft.com/office/drawing/2014/main" id="{44713F8D-335B-9ED7-3651-9B13851C7746}"/>
              </a:ext>
            </a:extLst>
          </p:cNvPr>
          <p:cNvPicPr>
            <a:picLocks noChangeAspect="1"/>
          </p:cNvPicPr>
          <p:nvPr/>
        </p:nvPicPr>
        <p:blipFill>
          <a:blip r:embed="rId3"/>
          <a:srcRect/>
          <a:stretch/>
        </p:blipFill>
        <p:spPr>
          <a:xfrm>
            <a:off x="5416093" y="355"/>
            <a:ext cx="9957258" cy="5740353"/>
          </a:xfrm>
          <a:prstGeom prst="rect">
            <a:avLst/>
          </a:prstGeom>
        </p:spPr>
      </p:pic>
    </p:spTree>
    <p:extLst>
      <p:ext uri="{BB962C8B-B14F-4D97-AF65-F5344CB8AC3E}">
        <p14:creationId xmlns:p14="http://schemas.microsoft.com/office/powerpoint/2010/main" val="217439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B745-8083-7C99-F0BE-76F53BA4E5DC}"/>
              </a:ext>
            </a:extLst>
          </p:cNvPr>
          <p:cNvSpPr>
            <a:spLocks noGrp="1"/>
          </p:cNvSpPr>
          <p:nvPr>
            <p:ph type="title"/>
          </p:nvPr>
        </p:nvSpPr>
        <p:spPr/>
        <p:txBody>
          <a:bodyPr/>
          <a:lstStyle/>
          <a:p>
            <a:r>
              <a:rPr lang="en-US" b="1" dirty="0"/>
              <a:t>Data Cleaning</a:t>
            </a:r>
            <a:endParaRPr lang="en-IE" b="1" dirty="0"/>
          </a:p>
        </p:txBody>
      </p:sp>
      <p:sp>
        <p:nvSpPr>
          <p:cNvPr id="3" name="Content Placeholder 2">
            <a:extLst>
              <a:ext uri="{FF2B5EF4-FFF2-40B4-BE49-F238E27FC236}">
                <a16:creationId xmlns:a16="http://schemas.microsoft.com/office/drawing/2014/main" id="{9D27B46E-4E9E-12DE-4B8C-803EA4F20CFE}"/>
              </a:ext>
            </a:extLst>
          </p:cNvPr>
          <p:cNvSpPr>
            <a:spLocks noGrp="1"/>
          </p:cNvSpPr>
          <p:nvPr>
            <p:ph idx="1"/>
          </p:nvPr>
        </p:nvSpPr>
        <p:spPr>
          <a:xfrm>
            <a:off x="430924" y="1690688"/>
            <a:ext cx="11340662" cy="3176085"/>
          </a:xfrm>
        </p:spPr>
        <p:txBody>
          <a:bodyPr/>
          <a:lstStyle/>
          <a:p>
            <a:r>
              <a:rPr lang="en-US" dirty="0"/>
              <a:t>The data wasn’t too dirty…</a:t>
            </a:r>
          </a:p>
          <a:p>
            <a:endParaRPr lang="en-US" sz="2800" b="1" dirty="0"/>
          </a:p>
          <a:p>
            <a:r>
              <a:rPr lang="en-US" b="1" dirty="0"/>
              <a:t>Removing columns </a:t>
            </a:r>
            <a:r>
              <a:rPr lang="en-US" dirty="0"/>
              <a:t>of data I didn’t need</a:t>
            </a:r>
          </a:p>
          <a:p>
            <a:r>
              <a:rPr lang="en-US" sz="2800" b="1" dirty="0"/>
              <a:t>Removing Genres </a:t>
            </a:r>
            <a:r>
              <a:rPr lang="en-US" sz="2800" dirty="0"/>
              <a:t>with low number of apps and reviews</a:t>
            </a:r>
          </a:p>
          <a:p>
            <a:r>
              <a:rPr lang="en-US" b="1" dirty="0"/>
              <a:t>Removing apps </a:t>
            </a:r>
            <a:r>
              <a:rPr lang="en-US" dirty="0"/>
              <a:t>with low number of reviews</a:t>
            </a:r>
            <a:endParaRPr lang="en-US" sz="2800" dirty="0"/>
          </a:p>
          <a:p>
            <a:endParaRPr lang="en-IE" dirty="0"/>
          </a:p>
        </p:txBody>
      </p:sp>
      <p:pic>
        <p:nvPicPr>
          <p:cNvPr id="5" name="Picture 4">
            <a:extLst>
              <a:ext uri="{FF2B5EF4-FFF2-40B4-BE49-F238E27FC236}">
                <a16:creationId xmlns:a16="http://schemas.microsoft.com/office/drawing/2014/main" id="{F0F3103A-6A75-AF8F-D60B-69F31E834550}"/>
              </a:ext>
            </a:extLst>
          </p:cNvPr>
          <p:cNvPicPr>
            <a:picLocks noChangeAspect="1"/>
          </p:cNvPicPr>
          <p:nvPr/>
        </p:nvPicPr>
        <p:blipFill>
          <a:blip r:embed="rId3"/>
          <a:srcRect/>
          <a:stretch/>
        </p:blipFill>
        <p:spPr>
          <a:xfrm>
            <a:off x="5406568" y="355"/>
            <a:ext cx="9957258" cy="5740353"/>
          </a:xfrm>
          <a:prstGeom prst="rect">
            <a:avLst/>
          </a:prstGeom>
        </p:spPr>
      </p:pic>
    </p:spTree>
    <p:extLst>
      <p:ext uri="{BB962C8B-B14F-4D97-AF65-F5344CB8AC3E}">
        <p14:creationId xmlns:p14="http://schemas.microsoft.com/office/powerpoint/2010/main" val="40236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EF40-AF48-2642-ED01-837B1CE33B9D}"/>
              </a:ext>
            </a:extLst>
          </p:cNvPr>
          <p:cNvSpPr>
            <a:spLocks noGrp="1"/>
          </p:cNvSpPr>
          <p:nvPr>
            <p:ph type="title"/>
          </p:nvPr>
        </p:nvSpPr>
        <p:spPr/>
        <p:txBody>
          <a:bodyPr/>
          <a:lstStyle/>
          <a:p>
            <a:r>
              <a:rPr lang="en-US" b="1" dirty="0"/>
              <a:t>Sentiment</a:t>
            </a:r>
            <a:endParaRPr lang="en-IE" b="1" dirty="0"/>
          </a:p>
        </p:txBody>
      </p:sp>
      <p:sp>
        <p:nvSpPr>
          <p:cNvPr id="3" name="Content Placeholder 2">
            <a:extLst>
              <a:ext uri="{FF2B5EF4-FFF2-40B4-BE49-F238E27FC236}">
                <a16:creationId xmlns:a16="http://schemas.microsoft.com/office/drawing/2014/main" id="{238B01B5-53BB-2B23-ABDB-8423A738B5A1}"/>
              </a:ext>
            </a:extLst>
          </p:cNvPr>
          <p:cNvSpPr>
            <a:spLocks noGrp="1"/>
          </p:cNvSpPr>
          <p:nvPr>
            <p:ph idx="1"/>
          </p:nvPr>
        </p:nvSpPr>
        <p:spPr/>
        <p:txBody>
          <a:bodyPr>
            <a:normAutofit lnSpcReduction="10000"/>
          </a:bodyPr>
          <a:lstStyle/>
          <a:p>
            <a:r>
              <a:rPr lang="en-US" dirty="0"/>
              <a:t>Positive 1 to Negative -1, neutral 0</a:t>
            </a:r>
          </a:p>
          <a:p>
            <a:endParaRPr lang="en-US" dirty="0"/>
          </a:p>
          <a:p>
            <a:r>
              <a:rPr lang="en-US" dirty="0"/>
              <a:t>“This app is excellent, it’s so useful”            Sentiment: 1</a:t>
            </a:r>
          </a:p>
          <a:p>
            <a:r>
              <a:rPr lang="en-US" dirty="0"/>
              <a:t>“This app is terrible, it’s so useless”            Sentiment: -1</a:t>
            </a:r>
          </a:p>
          <a:p>
            <a:endParaRPr lang="en-US" dirty="0"/>
          </a:p>
          <a:p>
            <a:r>
              <a:rPr lang="en-US" dirty="0"/>
              <a:t>“This app is good, but it’s slow”            Sentiment: 0.5</a:t>
            </a:r>
            <a:endParaRPr lang="en-IE" dirty="0"/>
          </a:p>
          <a:p>
            <a:endParaRPr lang="en-IE" b="1" dirty="0"/>
          </a:p>
          <a:p>
            <a:r>
              <a:rPr lang="en-IE" b="1" dirty="0" err="1"/>
              <a:t>TextBlob</a:t>
            </a:r>
            <a:r>
              <a:rPr lang="en-IE" dirty="0"/>
              <a:t> for sentiment</a:t>
            </a:r>
          </a:p>
        </p:txBody>
      </p:sp>
      <p:pic>
        <p:nvPicPr>
          <p:cNvPr id="5" name="Picture 4">
            <a:extLst>
              <a:ext uri="{FF2B5EF4-FFF2-40B4-BE49-F238E27FC236}">
                <a16:creationId xmlns:a16="http://schemas.microsoft.com/office/drawing/2014/main" id="{AEEDDF6E-0DE8-26E2-04BD-2DBBB348887C}"/>
              </a:ext>
            </a:extLst>
          </p:cNvPr>
          <p:cNvPicPr>
            <a:picLocks noChangeAspect="1"/>
          </p:cNvPicPr>
          <p:nvPr/>
        </p:nvPicPr>
        <p:blipFill>
          <a:blip r:embed="rId3"/>
          <a:srcRect/>
          <a:stretch/>
        </p:blipFill>
        <p:spPr>
          <a:xfrm>
            <a:off x="5406568" y="-44250"/>
            <a:ext cx="9957258" cy="5740353"/>
          </a:xfrm>
          <a:prstGeom prst="rect">
            <a:avLst/>
          </a:prstGeom>
        </p:spPr>
      </p:pic>
    </p:spTree>
    <p:extLst>
      <p:ext uri="{BB962C8B-B14F-4D97-AF65-F5344CB8AC3E}">
        <p14:creationId xmlns:p14="http://schemas.microsoft.com/office/powerpoint/2010/main" val="311910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24AE-6579-6241-371F-287E5C3BF0BB}"/>
              </a:ext>
            </a:extLst>
          </p:cNvPr>
          <p:cNvSpPr>
            <a:spLocks noGrp="1"/>
          </p:cNvSpPr>
          <p:nvPr>
            <p:ph type="title"/>
          </p:nvPr>
        </p:nvSpPr>
        <p:spPr>
          <a:xfrm>
            <a:off x="321972" y="659417"/>
            <a:ext cx="11539470" cy="4183039"/>
          </a:xfrm>
        </p:spPr>
        <p:txBody>
          <a:bodyPr>
            <a:normAutofit/>
          </a:bodyPr>
          <a:lstStyle/>
          <a:p>
            <a:pPr algn="ctr"/>
            <a:r>
              <a:rPr lang="en-US" sz="4800" b="1" dirty="0"/>
              <a:t>RQ1:  Which Genre has </a:t>
            </a:r>
            <a:br>
              <a:rPr lang="en-US" sz="4800" b="1" dirty="0"/>
            </a:br>
            <a:r>
              <a:rPr lang="en-US" sz="4800" b="1" dirty="0"/>
              <a:t>the most Negative Marketplace?</a:t>
            </a:r>
            <a:endParaRPr lang="en-IE" sz="4800" b="1" dirty="0"/>
          </a:p>
        </p:txBody>
      </p:sp>
    </p:spTree>
    <p:extLst>
      <p:ext uri="{BB962C8B-B14F-4D97-AF65-F5344CB8AC3E}">
        <p14:creationId xmlns:p14="http://schemas.microsoft.com/office/powerpoint/2010/main" val="14247627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B4DCFB-0C10-D73D-2802-62F1BC918D5D}"/>
              </a:ext>
            </a:extLst>
          </p:cNvPr>
          <p:cNvPicPr>
            <a:picLocks noChangeAspect="1"/>
          </p:cNvPicPr>
          <p:nvPr/>
        </p:nvPicPr>
        <p:blipFill>
          <a:blip r:embed="rId3"/>
          <a:stretch>
            <a:fillRect/>
          </a:stretch>
        </p:blipFill>
        <p:spPr>
          <a:xfrm>
            <a:off x="1227285" y="349538"/>
            <a:ext cx="9737430" cy="6158924"/>
          </a:xfrm>
          <a:prstGeom prst="rect">
            <a:avLst/>
          </a:prstGeom>
          <a:noFill/>
        </p:spPr>
      </p:pic>
      <p:pic>
        <p:nvPicPr>
          <p:cNvPr id="11" name="Picture 10">
            <a:extLst>
              <a:ext uri="{FF2B5EF4-FFF2-40B4-BE49-F238E27FC236}">
                <a16:creationId xmlns:a16="http://schemas.microsoft.com/office/drawing/2014/main" id="{4CDBED9B-FFE1-A61D-FB7F-80D0DC777F5A}"/>
              </a:ext>
            </a:extLst>
          </p:cNvPr>
          <p:cNvPicPr>
            <a:picLocks noChangeAspect="1"/>
          </p:cNvPicPr>
          <p:nvPr/>
        </p:nvPicPr>
        <p:blipFill>
          <a:blip r:embed="rId4"/>
          <a:stretch>
            <a:fillRect/>
          </a:stretch>
        </p:blipFill>
        <p:spPr>
          <a:xfrm>
            <a:off x="12398671" y="0"/>
            <a:ext cx="4527562" cy="6858000"/>
          </a:xfrm>
          <a:prstGeom prst="rect">
            <a:avLst/>
          </a:prstGeom>
        </p:spPr>
      </p:pic>
    </p:spTree>
    <p:extLst>
      <p:ext uri="{BB962C8B-B14F-4D97-AF65-F5344CB8AC3E}">
        <p14:creationId xmlns:p14="http://schemas.microsoft.com/office/powerpoint/2010/main" val="4092189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0 L -0.38255 0 " pathEditMode="relative" rAng="0" ptsTypes="AA">
                                      <p:cBhvr>
                                        <p:cTn id="6" dur="2000" fill="hold"/>
                                        <p:tgtEl>
                                          <p:spTgt spid="11"/>
                                        </p:tgtEl>
                                        <p:attrNameLst>
                                          <p:attrName>ppt_x</p:attrName>
                                          <p:attrName>ppt_y</p:attrName>
                                        </p:attrNameLst>
                                      </p:cBhvr>
                                      <p:rCtr x="-19128" y="0"/>
                                    </p:animMotion>
                                  </p:childTnLst>
                                </p:cTn>
                              </p:par>
                              <p:par>
                                <p:cTn id="7" presetID="0" presetClass="path" presetSubtype="0" accel="50000" decel="50000" fill="hold" nodeType="withEffect">
                                  <p:stCondLst>
                                    <p:cond delay="0"/>
                                  </p:stCondLst>
                                  <p:childTnLst>
                                    <p:animMotion origin="layout" path="M 0 0 L -0.0957 0 " pathEditMode="relative" rAng="0" ptsTypes="AA">
                                      <p:cBhvr>
                                        <p:cTn id="8" dur="2000" fill="hold"/>
                                        <p:tgtEl>
                                          <p:spTgt spid="7"/>
                                        </p:tgtEl>
                                        <p:attrNameLst>
                                          <p:attrName>ppt_x</p:attrName>
                                          <p:attrName>ppt_y</p:attrName>
                                        </p:attrNameLst>
                                      </p:cBhvr>
                                      <p:rCtr x="-4792" y="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957 0 L 0 0 " pathEditMode="relative" rAng="0" ptsTypes="AA">
                                      <p:cBhvr>
                                        <p:cTn id="12" dur="2000" fill="hold"/>
                                        <p:tgtEl>
                                          <p:spTgt spid="7"/>
                                        </p:tgtEl>
                                        <p:attrNameLst>
                                          <p:attrName>ppt_x</p:attrName>
                                          <p:attrName>ppt_y</p:attrName>
                                        </p:attrNameLst>
                                      </p:cBhvr>
                                      <p:rCtr x="4779" y="0"/>
                                    </p:animMotion>
                                  </p:childTnLst>
                                </p:cTn>
                              </p:par>
                              <p:par>
                                <p:cTn id="13" presetID="0" presetClass="path" presetSubtype="0" accel="50000" decel="50000" fill="hold" nodeType="withEffect">
                                  <p:stCondLst>
                                    <p:cond delay="0"/>
                                  </p:stCondLst>
                                  <p:childTnLst>
                                    <p:animMotion origin="layout" path="M -0.38256 0 L -4.16667E-6 0 " pathEditMode="relative" rAng="0" ptsTypes="AA">
                                      <p:cBhvr>
                                        <p:cTn id="14" dur="2000" fill="hold"/>
                                        <p:tgtEl>
                                          <p:spTgt spid="11"/>
                                        </p:tgtEl>
                                        <p:attrNameLst>
                                          <p:attrName>ppt_x</p:attrName>
                                          <p:attrName>ppt_y</p:attrName>
                                        </p:attrNameLst>
                                      </p:cBhvr>
                                      <p:rCtr x="19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65665-94E7-3C0B-EAA3-DF96DAC5698D}"/>
              </a:ext>
            </a:extLst>
          </p:cNvPr>
          <p:cNvPicPr>
            <a:picLocks noChangeAspect="1"/>
          </p:cNvPicPr>
          <p:nvPr/>
        </p:nvPicPr>
        <p:blipFill>
          <a:blip r:embed="rId3"/>
          <a:stretch>
            <a:fillRect/>
          </a:stretch>
        </p:blipFill>
        <p:spPr>
          <a:xfrm>
            <a:off x="1227286" y="349538"/>
            <a:ext cx="9737430" cy="6154034"/>
          </a:xfrm>
          <a:prstGeom prst="rect">
            <a:avLst/>
          </a:prstGeom>
        </p:spPr>
      </p:pic>
    </p:spTree>
    <p:extLst>
      <p:ext uri="{BB962C8B-B14F-4D97-AF65-F5344CB8AC3E}">
        <p14:creationId xmlns:p14="http://schemas.microsoft.com/office/powerpoint/2010/main" val="194411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66B0F-B25C-A92D-4432-0678A5028711}"/>
              </a:ext>
            </a:extLst>
          </p:cNvPr>
          <p:cNvPicPr>
            <a:picLocks noChangeAspect="1"/>
          </p:cNvPicPr>
          <p:nvPr/>
        </p:nvPicPr>
        <p:blipFill>
          <a:blip r:embed="rId3"/>
          <a:stretch>
            <a:fillRect/>
          </a:stretch>
        </p:blipFill>
        <p:spPr>
          <a:xfrm>
            <a:off x="0" y="541421"/>
            <a:ext cx="12192000" cy="5775158"/>
          </a:xfrm>
          <a:prstGeom prst="rect">
            <a:avLst/>
          </a:prstGeom>
        </p:spPr>
      </p:pic>
      <p:pic>
        <p:nvPicPr>
          <p:cNvPr id="3" name="Picture 2">
            <a:extLst>
              <a:ext uri="{FF2B5EF4-FFF2-40B4-BE49-F238E27FC236}">
                <a16:creationId xmlns:a16="http://schemas.microsoft.com/office/drawing/2014/main" id="{BF4EB465-F878-9893-D034-125C6C87F9A1}"/>
              </a:ext>
            </a:extLst>
          </p:cNvPr>
          <p:cNvPicPr>
            <a:picLocks noChangeAspect="1"/>
          </p:cNvPicPr>
          <p:nvPr/>
        </p:nvPicPr>
        <p:blipFill>
          <a:blip r:embed="rId4"/>
          <a:stretch>
            <a:fillRect/>
          </a:stretch>
        </p:blipFill>
        <p:spPr>
          <a:xfrm>
            <a:off x="3328006" y="5257488"/>
            <a:ext cx="5947639" cy="375027"/>
          </a:xfrm>
          <a:prstGeom prst="rect">
            <a:avLst/>
          </a:prstGeom>
        </p:spPr>
      </p:pic>
      <p:pic>
        <p:nvPicPr>
          <p:cNvPr id="4" name="Picture 3">
            <a:extLst>
              <a:ext uri="{FF2B5EF4-FFF2-40B4-BE49-F238E27FC236}">
                <a16:creationId xmlns:a16="http://schemas.microsoft.com/office/drawing/2014/main" id="{66329A2F-CCDC-90A3-3548-FCFAD060836F}"/>
              </a:ext>
            </a:extLst>
          </p:cNvPr>
          <p:cNvPicPr>
            <a:picLocks noChangeAspect="1"/>
          </p:cNvPicPr>
          <p:nvPr/>
        </p:nvPicPr>
        <p:blipFill>
          <a:blip r:embed="rId5"/>
          <a:stretch>
            <a:fillRect/>
          </a:stretch>
        </p:blipFill>
        <p:spPr>
          <a:xfrm>
            <a:off x="3284826" y="3552679"/>
            <a:ext cx="6308754" cy="1153670"/>
          </a:xfrm>
          <a:prstGeom prst="rect">
            <a:avLst/>
          </a:prstGeom>
        </p:spPr>
      </p:pic>
    </p:spTree>
    <p:extLst>
      <p:ext uri="{BB962C8B-B14F-4D97-AF65-F5344CB8AC3E}">
        <p14:creationId xmlns:p14="http://schemas.microsoft.com/office/powerpoint/2010/main" val="3669599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proposal template" id="{D76ABF5F-2C50-1045-94DB-BA1105AE46AB}" vid="{FBAD5DD3-748E-0B44-838D-A09416698B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4224</TotalTime>
  <Words>1707</Words>
  <Application>Microsoft Office PowerPoint</Application>
  <PresentationFormat>Widescreen</PresentationFormat>
  <Paragraphs>134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Google Play Store Complainers </vt:lpstr>
      <vt:lpstr>What is the google play store?</vt:lpstr>
      <vt:lpstr>Data Collection</vt:lpstr>
      <vt:lpstr>Data Cleaning</vt:lpstr>
      <vt:lpstr>Sentiment</vt:lpstr>
      <vt:lpstr>RQ1:  Which Genre has  the most Negative Marketplace?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RQ2:  Which Reviewers are  the most responsive?</vt:lpstr>
      <vt:lpstr>PowerPoint Presentation</vt:lpstr>
      <vt:lpstr>PowerPoint Presentation</vt:lpstr>
      <vt:lpstr>Reviews that Received Replies were longer on average</vt:lpstr>
      <vt:lpstr>PowerPoint Presentation</vt:lpstr>
      <vt:lpstr>RQ3:  Does an App’s Monetization Scheme influence Review Ratings?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Starts &amp; Slow Finishes A Data Analysis of the Marathon</dc:title>
  <dc:creator>Microsoft Office User</dc:creator>
  <cp:lastModifiedBy>Cameron Carton</cp:lastModifiedBy>
  <cp:revision>47</cp:revision>
  <dcterms:created xsi:type="dcterms:W3CDTF">2018-03-15T11:35:38Z</dcterms:created>
  <dcterms:modified xsi:type="dcterms:W3CDTF">2022-05-06T21:15:12Z</dcterms:modified>
</cp:coreProperties>
</file>